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78" r:id="rId7"/>
    <p:sldId id="263" r:id="rId8"/>
    <p:sldId id="262" r:id="rId9"/>
    <p:sldId id="264" r:id="rId10"/>
    <p:sldId id="265" r:id="rId11"/>
    <p:sldId id="266" r:id="rId12"/>
    <p:sldId id="281" r:id="rId13"/>
    <p:sldId id="267" r:id="rId14"/>
    <p:sldId id="268" r:id="rId15"/>
    <p:sldId id="280" r:id="rId16"/>
    <p:sldId id="269" r:id="rId17"/>
    <p:sldId id="282" r:id="rId18"/>
    <p:sldId id="270" r:id="rId19"/>
    <p:sldId id="279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396" autoAdjust="0"/>
  </p:normalViewPr>
  <p:slideViewPr>
    <p:cSldViewPr>
      <p:cViewPr varScale="1">
        <p:scale>
          <a:sx n="64" d="100"/>
          <a:sy n="64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1976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1976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93B20624-3177-48DD-81B2-57965C8CE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15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1976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0437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585" y="3327283"/>
            <a:ext cx="7432882" cy="315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1976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A79C4506-5181-4AB6-82A8-D93615FA5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186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00A33-B297-4967-A53B-900C033964D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69F97-BC74-4A95-8E6F-067C69F74C3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65FA6-92C8-411D-A23F-8CA6CC6B2B8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65FA6-92C8-411D-A23F-8CA6CC6B2B8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5A350-77A3-41D2-8EC1-6ABE1EAB61A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6FF16-928D-4100-BE95-98A6622CA4C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75E82-82EC-41E0-A2BE-0392A47A115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47CE5-0288-4AB6-811B-EB7F2129117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47CE5-0288-4AB6-811B-EB7F2129117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D5151-E489-4106-8A6D-3D007C9D911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32D5E-83F5-4EBF-9396-A70EF6AD3A3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C030B-D64A-41B1-92D2-B42F3BEAF06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85598-5FEE-4B2B-AC9D-E182CEB0907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FE0B8-51A1-46B9-BB78-EC1E740172F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457F5-2452-45B4-BB8B-BCC02B2007E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10FA1-76F8-434C-98C7-98E940EC40D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EB231-44D6-4FEB-8BBB-9FA73F294F2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64BE9-3C31-4DAC-9892-082A901FFCB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77DC5-CD4C-4B04-9B6F-31970A2EEE8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95D1E-38B5-4668-9CAE-1A69B739027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EBDEF-3033-4841-AF4D-4DDECA05F30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A89F7-3BF9-4BB3-BCDB-ED11FBB83D0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3979B-3011-4869-A855-86F560BAE5A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AD616-AB2B-40AB-B9FD-FC2D8A4FC94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79B3D-AFAD-4A68-97CA-0C3B91F02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44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88C03-7C8F-46A0-B150-B5F74E5C8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2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5982F-9F5E-4109-AA4D-A8A6389C8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3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A11D3A-32F3-4527-8FDE-0E53B3401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91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133D7-7666-42AF-9B08-E43A4A98B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43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B139F-2FF7-42E6-AABD-D0ECB7843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55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65CF5-C702-4E79-BECF-FA5122D658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6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A1FC9-E81B-4F10-89A1-527889ADD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48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726E6-9EE6-4BA5-BD55-272A7C542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D479-6573-4DD0-9056-DA74FCFC89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24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A32E-DCCB-4432-A615-E5F01402E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13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09F9B-3E8B-41A8-A381-EE9C978FA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02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B9DF67F-0C53-495F-A657-47D94651B5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srgbClr val="FFFF00"/>
                </a:solidFill>
                <a:ea typeface="新細明體" pitchFamily="18" charset="-120"/>
              </a:rPr>
              <a:t>啟示</a:t>
            </a:r>
            <a:r>
              <a:rPr lang="zh-TW" altLang="en-US" sz="4800" b="1" dirty="0" smtClean="0">
                <a:solidFill>
                  <a:srgbClr val="FFFF00"/>
                </a:solidFill>
                <a:ea typeface="新細明體" pitchFamily="18" charset="-120"/>
              </a:rPr>
              <a:t>錄精要</a:t>
            </a:r>
            <a:endParaRPr lang="en-US" altLang="en-US" sz="4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第三講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	七災、七碗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  </a:t>
            </a:r>
            <a:endParaRPr lang="zh-TW" altLang="en-US" b="1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第十五、十六章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en-US" altLang="en-US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9B3D-AFAD-4A68-97CA-0C3B91F02E1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2800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sz="2800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sz="2800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「拜偶像」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專題</a:t>
            </a:r>
            <a:endParaRPr lang="en-US" altLang="zh-TW" sz="2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舊約中出現「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五官失靈語言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」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﹝organ malfunction language﹞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時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，即表明針對一個特定的罪：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拜偶像</a:t>
            </a:r>
          </a:p>
          <a:p>
            <a:pPr lvl="1"/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「五官失靈語言」： 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「</a:t>
            </a:r>
            <a:r>
              <a:rPr lang="zh-TW" altLang="en-US" sz="3200" b="1" dirty="0">
                <a:solidFill>
                  <a:schemeClr val="bg1"/>
                </a:solidFill>
                <a:ea typeface="新細明體" pitchFamily="18" charset="-120"/>
              </a:rPr>
              <a:t>聽是要聽見卻不明白，看是要看見卻不曉得</a:t>
            </a:r>
            <a:r>
              <a:rPr lang="en-US" altLang="zh-TW" sz="3200" b="1" dirty="0">
                <a:solidFill>
                  <a:schemeClr val="bg1"/>
                </a:solidFill>
                <a:ea typeface="新細明體" pitchFamily="18" charset="-120"/>
              </a:rPr>
              <a:t>…</a:t>
            </a:r>
            <a:r>
              <a:rPr lang="zh-TW" altLang="en-US" sz="3200" b="1" dirty="0">
                <a:solidFill>
                  <a:schemeClr val="bg1"/>
                </a:solidFill>
                <a:ea typeface="新細明體" pitchFamily="18" charset="-120"/>
              </a:rPr>
              <a:t>心蒙脂油、耳朵發沉、眼睛昏迷</a:t>
            </a:r>
            <a:r>
              <a:rPr lang="en-US" altLang="zh-TW" sz="3200" b="1" dirty="0">
                <a:solidFill>
                  <a:schemeClr val="bg1"/>
                </a:solidFill>
                <a:ea typeface="新細明體" pitchFamily="18" charset="-120"/>
              </a:rPr>
              <a:t>…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」</a:t>
            </a:r>
          </a:p>
          <a:p>
            <a:pPr lvl="1"/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以賽亞書中對於</a:t>
            </a:r>
            <a:r>
              <a:rPr lang="zh-TW" altLang="en-US" sz="3200" b="1" dirty="0">
                <a:solidFill>
                  <a:schemeClr val="bg1"/>
                </a:solidFill>
                <a:ea typeface="新細明體" pitchFamily="18" charset="-120"/>
              </a:rPr>
              <a:t>拜偶像者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都是以「</a:t>
            </a:r>
            <a:r>
              <a:rPr lang="zh-TW" altLang="en-US" sz="3200" dirty="0">
                <a:solidFill>
                  <a:schemeClr val="bg1"/>
                </a:solidFill>
                <a:ea typeface="新細明體" pitchFamily="18" charset="-120"/>
              </a:rPr>
              <a:t>五官失靈語言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」來描述，例：賽四十二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17~20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；四十四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17~18</a:t>
            </a:r>
            <a:endParaRPr lang="zh-TW" altLang="en-US" sz="32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「拜偶像」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專題</a:t>
            </a:r>
            <a:endParaRPr lang="en-US" altLang="en-US" sz="32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以色列所犯的大罪就是</a:t>
            </a:r>
            <a:r>
              <a:rPr lang="zh-TW" altLang="en-US" sz="4000" b="1" dirty="0">
                <a:solidFill>
                  <a:schemeClr val="bg1"/>
                </a:solidFill>
                <a:ea typeface="新細明體" pitchFamily="18" charset="-120"/>
              </a:rPr>
              <a:t>拜偶像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，以賽亞書主要的指責；例：賽二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8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18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20</a:t>
            </a:r>
          </a:p>
          <a:p>
            <a:pPr>
              <a:lnSpc>
                <a:spcPct val="90000"/>
              </a:lnSpc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和他們的先祖一樣：申四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28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，也得到一樣的懲罰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申廿九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4</a:t>
            </a:r>
          </a:p>
          <a:p>
            <a:pPr>
              <a:lnSpc>
                <a:spcPct val="90000"/>
              </a:lnSpc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原則：</a:t>
            </a:r>
            <a:r>
              <a:rPr lang="zh-TW" altLang="en-US" sz="4000" b="1" dirty="0">
                <a:solidFill>
                  <a:schemeClr val="bg1"/>
                </a:solidFill>
                <a:ea typeface="新細明體" pitchFamily="18" charset="-120"/>
              </a:rPr>
              <a:t>你所敬拜的你就模仿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。神的懲罰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4000" dirty="0">
                <a:solidFill>
                  <a:schemeClr val="bg1"/>
                </a:solidFill>
                <a:ea typeface="新細明體" pitchFamily="18" charset="-120"/>
              </a:rPr>
              <a:t>使你成為你所敬拜的</a:t>
            </a: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！</a:t>
            </a:r>
            <a:endParaRPr lang="zh-TW" altLang="en-US" sz="40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「拜偶像」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專題</a:t>
            </a:r>
            <a:endParaRPr lang="en-US" altLang="en-US" sz="32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4000" dirty="0" smtClean="0">
                <a:solidFill>
                  <a:srgbClr val="FFFF00"/>
                </a:solidFill>
                <a:ea typeface="新細明體" pitchFamily="18" charset="-120"/>
              </a:rPr>
              <a:t>例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：出卅二形容以色列人是硬著頸項，因為他們拜金牛犢！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ea typeface="新細明體" pitchFamily="18" charset="-120"/>
              </a:rPr>
              <a:t>硬著頸項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」是形容不馴服的牛的語言</a:t>
            </a: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pPr>
              <a:lnSpc>
                <a:spcPct val="90000"/>
              </a:lnSpc>
            </a:pPr>
            <a:endParaRPr lang="en-US" altLang="zh-TW" sz="4000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原則：</a:t>
            </a:r>
            <a:r>
              <a:rPr lang="zh-TW" altLang="en-US" sz="4000" b="1" dirty="0">
                <a:solidFill>
                  <a:schemeClr val="bg1"/>
                </a:solidFill>
                <a:ea typeface="新細明體" pitchFamily="18" charset="-120"/>
              </a:rPr>
              <a:t>你會像你所造的偶像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詩一一五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4~8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，一三五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15~18</a:t>
            </a:r>
            <a:endParaRPr lang="en-US" altLang="en-US" sz="40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0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「拜偶像」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專題</a:t>
            </a:r>
            <a:endParaRPr lang="en-US" altLang="en-US" sz="32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四福音書中，主耶穌都引用了賽六！！！</a:t>
            </a:r>
          </a:p>
          <a:p>
            <a:pPr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新細明體" pitchFamily="18" charset="-120"/>
            </a:endParaRPr>
          </a:p>
          <a:p>
            <a:pPr lvl="1"/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馬太福音十三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13~15</a:t>
            </a:r>
          </a:p>
          <a:p>
            <a:pPr lvl="1"/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馬可福音四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12﹝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八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17~18﹞</a:t>
            </a:r>
          </a:p>
          <a:p>
            <a:pPr lvl="1"/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路加福音八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10</a:t>
            </a:r>
          </a:p>
          <a:p>
            <a:pPr lvl="1"/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約翰福音十二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39~40</a:t>
            </a:r>
            <a:endParaRPr lang="en-US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「拜偶像」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專題</a:t>
            </a:r>
            <a:endParaRPr lang="en-US" altLang="en-US" sz="32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使徒行傳也是以此作為結束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徒廿八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26~27﹞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！！！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啟示錄中的七教會有五個已經處在失去教會身份的危險之中！因此每封信的結尾都是引用賽六的這個令人震驚的引句，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會有兩種反應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回轉</a:t>
            </a:r>
            <a:r>
              <a:rPr lang="zh-TW" altLang="en-US" sz="3600" dirty="0">
                <a:solidFill>
                  <a:schemeClr val="bg1"/>
                </a:solidFill>
                <a:ea typeface="新細明體" pitchFamily="18" charset="-120"/>
              </a:rPr>
              <a:t>或者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毀滅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！！</a:t>
            </a:r>
          </a:p>
          <a:p>
            <a:pPr>
              <a:buFontTx/>
              <a:buNone/>
            </a:pP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註：「偶像」的希伯來文之意：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(1)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有害之事物；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(2)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不存在之事物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sz="3200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「拜偶像」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專題</a:t>
            </a:r>
            <a:endParaRPr lang="en-US" altLang="en-US" sz="32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今之提醒與應用：</a:t>
            </a:r>
          </a:p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以弗所書五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5─</a:t>
            </a:r>
            <a:r>
              <a:rPr lang="zh-TW" altLang="en-US" dirty="0">
                <a:solidFill>
                  <a:schemeClr val="bg1"/>
                </a:solidFill>
                <a:ea typeface="新細明體" pitchFamily="18" charset="-120"/>
              </a:rPr>
              <a:t>貪心就是拜偶像</a:t>
            </a:r>
          </a:p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加拉太書五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20─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拜偶像是肉體所行的事</a:t>
            </a:r>
          </a:p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歌羅西書三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5─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貪心就是拜偶像</a:t>
            </a: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提後三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1~5</a:t>
            </a: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凡我們委身用以取代敬拜神者皆為拜偶像，對基督錯誤的理解取代聖經中之基督也是拜偶像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七碗之審判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(2) 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第二碗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3﹞</a:t>
            </a:r>
            <a:endParaRPr lang="en-US" altLang="zh-TW" sz="3600" b="1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類似第二號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八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8~9﹞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，出七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17~21</a:t>
            </a:r>
            <a:endParaRPr lang="en-US" altLang="zh-TW" sz="3600" b="1" u="sng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(3) 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第三碗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4~7﹞</a:t>
            </a:r>
            <a:endParaRPr lang="en-US" altLang="zh-TW" sz="3600" b="1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類似第三號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八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10~11﹞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，出七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17~21</a:t>
            </a: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神的審判是公正，十五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4</a:t>
            </a: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7─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回應；這也是回答六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10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殉道聖徒之禱</a:t>
            </a:r>
            <a:r>
              <a:rPr lang="zh-TW" altLang="en-US" sz="3600" b="1" dirty="0" smtClean="0">
                <a:solidFill>
                  <a:srgbClr val="FFFF00"/>
                </a:solidFill>
                <a:ea typeface="新細明體" pitchFamily="18" charset="-120"/>
              </a:rPr>
              <a:t>告</a:t>
            </a:r>
            <a:endParaRPr lang="zh-TW" altLang="en-US" sz="3600" b="1" u="sng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七碗之審判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600" b="1" u="sng" dirty="0" smtClean="0">
                <a:solidFill>
                  <a:srgbClr val="FFFF00"/>
                </a:solidFill>
                <a:ea typeface="新細明體" pitchFamily="18" charset="-120"/>
              </a:rPr>
              <a:t>(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4) 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第四碗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8~9﹞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--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太陽烤人與七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16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的太陽相反，想起賽四九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10</a:t>
            </a: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審判並未帶來悔改</a:t>
            </a:r>
            <a:endParaRPr lang="zh-TW" altLang="en-US" sz="3600" b="1" u="sng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(5) 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第五碗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u="sng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b="1" u="sng" dirty="0">
                <a:solidFill>
                  <a:srgbClr val="FFFF00"/>
                </a:solidFill>
                <a:ea typeface="新細明體" pitchFamily="18" charset="-120"/>
              </a:rPr>
              <a:t>10~11﹞~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埃及的黑暗之災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法老被視為太陽神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Ra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之肉身顯現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沒有悔改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11﹞</a:t>
            </a:r>
            <a:endParaRPr lang="zh-TW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522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七碗之審判</a:t>
            </a:r>
            <a:endParaRPr lang="en-US" altLang="en-US" sz="40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4000" u="sng">
                <a:solidFill>
                  <a:srgbClr val="FFFF00"/>
                </a:solidFill>
                <a:ea typeface="新細明體" pitchFamily="18" charset="-120"/>
              </a:rPr>
              <a:t>(6) </a:t>
            </a:r>
            <a:r>
              <a:rPr lang="zh-TW" altLang="en-US" sz="4000" u="sng">
                <a:solidFill>
                  <a:srgbClr val="FFFF00"/>
                </a:solidFill>
                <a:ea typeface="新細明體" pitchFamily="18" charset="-120"/>
              </a:rPr>
              <a:t>第六碗</a:t>
            </a:r>
            <a:r>
              <a:rPr lang="en-US" altLang="zh-TW" sz="4000" u="sng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000" u="sng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4000" u="sng">
                <a:solidFill>
                  <a:srgbClr val="FFFF00"/>
                </a:solidFill>
                <a:ea typeface="新細明體" pitchFamily="18" charset="-120"/>
              </a:rPr>
              <a:t>12~16﹞</a:t>
            </a:r>
            <a:endParaRPr lang="en-US" altLang="zh-TW" sz="400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b="1">
                <a:solidFill>
                  <a:srgbClr val="FFFF00"/>
                </a:solidFill>
                <a:ea typeface="新細明體" pitchFamily="18" charset="-120"/>
              </a:rPr>
              <a:t>哈米吉多頓戰爭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紅海乾了，此：幼發拉底河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舊約先知論到</a:t>
            </a:r>
            <a:r>
              <a:rPr lang="zh-TW" altLang="en-US" sz="3600">
                <a:solidFill>
                  <a:srgbClr val="FFFF00"/>
                </a:solidFill>
                <a:ea typeface="新細明體" pitchFamily="18" charset="-120"/>
              </a:rPr>
              <a:t>河乾了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：賽十一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15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，四四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27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；耶五十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38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，五一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36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；神擊打仇敵之法</a:t>
            </a:r>
          </a:p>
          <a:p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古列王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大利烏王，但五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時曾應驗，引流河流使乾，讓軍隊可以過河進攻巴比倫將之擊敗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這是神將以色列從放逐中被救出之法。</a:t>
            </a:r>
            <a:r>
              <a:rPr lang="zh-TW" altLang="en-US" u="sng">
                <a:solidFill>
                  <a:srgbClr val="FFFF00"/>
                </a:solidFill>
                <a:ea typeface="新細明體" pitchFamily="18" charset="-120"/>
              </a:rPr>
              <a:t>以賽亞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說古列王是從東方來的王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賽四一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2﹞~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啟十六</a:t>
            </a:r>
            <a:r>
              <a:rPr lang="en-US" altLang="zh-TW">
                <a:solidFill>
                  <a:srgbClr val="FFFF00"/>
                </a:solidFill>
                <a:ea typeface="新細明體" pitchFamily="18" charset="-120"/>
              </a:rPr>
              <a:t>12</a:t>
            </a:r>
            <a:r>
              <a:rPr lang="zh-TW" altLang="en-US">
                <a:solidFill>
                  <a:srgbClr val="FFFF00"/>
                </a:solidFill>
                <a:ea typeface="新細明體" pitchFamily="18" charset="-120"/>
              </a:rPr>
              <a:t>有類似的圖畫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七碗之審判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3600" u="sng">
                <a:solidFill>
                  <a:srgbClr val="FFFF00"/>
                </a:solidFill>
                <a:ea typeface="新細明體" pitchFamily="18" charset="-120"/>
              </a:rPr>
              <a:t>(6) </a:t>
            </a:r>
            <a:r>
              <a:rPr lang="zh-TW" altLang="en-US" sz="3600" u="sng">
                <a:solidFill>
                  <a:srgbClr val="FFFF00"/>
                </a:solidFill>
                <a:ea typeface="新細明體" pitchFamily="18" charset="-120"/>
              </a:rPr>
              <a:t>第六碗</a:t>
            </a:r>
            <a:r>
              <a:rPr lang="en-US" altLang="zh-TW" sz="3600" u="sng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u="sng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u="sng">
                <a:solidFill>
                  <a:srgbClr val="FFFF00"/>
                </a:solidFill>
                <a:ea typeface="新細明體" pitchFamily="18" charset="-120"/>
              </a:rPr>
              <a:t>12~16﹞</a:t>
            </a:r>
          </a:p>
          <a:p>
            <a:pPr>
              <a:lnSpc>
                <a:spcPct val="80000"/>
              </a:lnSpc>
            </a:pP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十七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15~18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進一步解釋十六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12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，大河及它的水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十七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眾水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指列國列民列方言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…﹞</a:t>
            </a:r>
          </a:p>
          <a:p>
            <a:pPr>
              <a:lnSpc>
                <a:spcPct val="80000"/>
              </a:lnSpc>
            </a:pP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六碗的結果：龍、獸、假先知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十三章的第二獸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﹞﹝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撒但、撒但政權、撒但宗教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起來，影響的是眾王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出八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3~4﹞</a:t>
            </a:r>
          </a:p>
          <a:p>
            <a:pPr>
              <a:lnSpc>
                <a:spcPct val="80000"/>
              </a:lnSpc>
            </a:pP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14─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回響：十九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19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，廿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8─</a:t>
            </a:r>
            <a:r>
              <a:rPr lang="zh-TW" altLang="en-US" sz="3500">
                <a:solidFill>
                  <a:srgbClr val="FFFF00"/>
                </a:solidFill>
                <a:ea typeface="新細明體" pitchFamily="18" charset="-120"/>
              </a:rPr>
              <a:t>與十一</a:t>
            </a:r>
            <a:r>
              <a:rPr lang="en-US" altLang="zh-TW" sz="3500">
                <a:solidFill>
                  <a:srgbClr val="FFFF00"/>
                </a:solidFill>
                <a:ea typeface="新細明體" pitchFamily="18" charset="-120"/>
              </a:rPr>
              <a:t>7</a:t>
            </a:r>
            <a:r>
              <a:rPr lang="zh-TW" altLang="en-US" sz="3500" b="1">
                <a:solidFill>
                  <a:srgbClr val="FFFF00"/>
                </a:solidFill>
                <a:ea typeface="新細明體" pitchFamily="18" charset="-120"/>
              </a:rPr>
              <a:t>相同的戰爭</a:t>
            </a:r>
          </a:p>
          <a:p>
            <a:pPr>
              <a:lnSpc>
                <a:spcPct val="80000"/>
              </a:lnSpc>
            </a:pPr>
            <a:endParaRPr lang="en-US" altLang="en-US" sz="3600" u="sng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天地對比</a:t>
            </a:r>
            <a:r>
              <a:rPr lang="en-US" altLang="zh-TW" sz="2800" b="1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天上觀點審視地上一切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en-US" altLang="en-US" sz="40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graphicFrame>
        <p:nvGraphicFramePr>
          <p:cNvPr id="7216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773636"/>
              </p:ext>
            </p:extLst>
          </p:nvPr>
        </p:nvGraphicFramePr>
        <p:xfrm>
          <a:off x="457200" y="1066800"/>
          <a:ext cx="8382000" cy="5394960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天上</a:t>
                      </a:r>
                      <a:r>
                        <a:rPr kumimoji="0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地上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一、人子乃教會之主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二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三、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七地的教會經受種種艱困，提醒與應許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四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五、崇拜宇宙真主宰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六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七、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印示地上苦困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七、神子民從患難中出來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八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九、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七號現出埃及災難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十、小書卷差遣神僕人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十一、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兩個見證人的見證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十二、凱歌已奏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十三、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海獸與地獸和其跟隨者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十四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十五、錫安山上羔羊和十四萬四千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十六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十八、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審判：七碗、大淫婦、大城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十九、新婦、筵席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十九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廿一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、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七個看見 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廿一</a:t>
                      </a: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9~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廿二、新天、新地、新城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1D3A-32F3-4527-8FDE-0E53B3401B6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小結整理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：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救贖之完成涉及對罪與惡之戰爭</a:t>
            </a:r>
          </a:p>
          <a:p>
            <a:pPr marL="609600" indent="-609600" algn="ctr">
              <a:buFontTx/>
              <a:buNone/>
            </a:pPr>
            <a:endParaRPr lang="zh-TW" altLang="en-US" b="1" dirty="0">
              <a:solidFill>
                <a:srgbClr val="FFFF00"/>
              </a:solidFill>
              <a:ea typeface="新細明體" pitchFamily="18" charset="-120"/>
            </a:endParaRPr>
          </a:p>
          <a:p>
            <a:pPr marL="609600" indent="-609600"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聖經從一開始就敘述神為祂自己拯救百姓，撒但會對抗。</a:t>
            </a:r>
          </a:p>
          <a:p>
            <a:pPr marL="609600" indent="-609600">
              <a:buFontTx/>
              <a:buNone/>
            </a:pP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摩西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亞摩利</a:t>
            </a:r>
            <a:r>
              <a:rPr lang="zh-TW" altLang="en-US" sz="3600" dirty="0" smtClean="0">
                <a:solidFill>
                  <a:srgbClr val="FFFF00"/>
                </a:solidFill>
                <a:ea typeface="新細明體" pitchFamily="18" charset="-120"/>
              </a:rPr>
              <a:t>人</a:t>
            </a:r>
            <a:endParaRPr lang="en-US" altLang="zh-TW" sz="3600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marL="609600" indent="-609600">
              <a:buFontTx/>
              <a:buNone/>
            </a:pPr>
            <a:r>
              <a:rPr lang="zh-TW" altLang="en-US" sz="3600" u="sng" dirty="0" smtClean="0">
                <a:solidFill>
                  <a:srgbClr val="FFFF00"/>
                </a:solidFill>
                <a:ea typeface="新細明體" pitchFamily="18" charset="-120"/>
              </a:rPr>
              <a:t>約</a:t>
            </a: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書亞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非利士人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…</a:t>
            </a:r>
          </a:p>
          <a:p>
            <a:pPr marL="609600" indent="-609600"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耶穌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龍、獸、假先知</a:t>
            </a:r>
            <a:endParaRPr lang="en-US" altLang="zh-TW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小結整理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endParaRPr lang="en-US" altLang="en-US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zh-CN" altLang="en-US" sz="3600" b="1" dirty="0">
                <a:solidFill>
                  <a:srgbClr val="FFFF00"/>
                </a:solidFill>
                <a:ea typeface="SimSun" pitchFamily="2" charset="-122"/>
              </a:rPr>
              <a:t>米吉多</a:t>
            </a:r>
            <a:r>
              <a:rPr lang="en-US" altLang="zh-CN" sz="3600" dirty="0">
                <a:solidFill>
                  <a:srgbClr val="FFFF00"/>
                </a:solidFill>
                <a:ea typeface="SimSun" pitchFamily="2" charset="-122"/>
              </a:rPr>
              <a:t>─</a:t>
            </a:r>
            <a:endParaRPr lang="zh-CN" altLang="zh-TW" sz="3600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米吉多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﹝Megiddo﹞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是救贖歷史最後的戰場 。</a:t>
            </a:r>
            <a:r>
              <a:rPr lang="zh-CN" altLang="en-US" sz="3600" b="1" dirty="0">
                <a:solidFill>
                  <a:srgbClr val="FFFF00"/>
                </a:solidFill>
                <a:ea typeface="SimSun" pitchFamily="2" charset="-122"/>
              </a:rPr>
              <a:t>神和人最終面對面的地點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。</a:t>
            </a:r>
            <a:r>
              <a:rPr lang="zh-CN" altLang="en-US" i="1" dirty="0">
                <a:solidFill>
                  <a:srgbClr val="FFFF00"/>
                </a:solidFill>
                <a:ea typeface="SimSun" pitchFamily="2" charset="-122"/>
              </a:rPr>
              <a:t>哈米吉多頓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可能的意思是米吉多山脈，位於以色列北部米吉多古城附近，在耶斯列峡谷。綜觀歷史，該地處在以色列的貿易十字路口，一直是敵軍侵略的戰役之地。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﹝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底波拉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與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巴拉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和迦南人之戰，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掃羅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在東邊平原戰敗，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約西亞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命喪於法老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尼哥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﹝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王下廿三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29﹞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，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耶戶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追殺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亞哈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家人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﹝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王下十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﹞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，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以利亞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與</a:t>
            </a:r>
            <a:r>
              <a:rPr lang="zh-CN" altLang="en-US" u="sng" dirty="0">
                <a:solidFill>
                  <a:srgbClr val="FFFF00"/>
                </a:solidFill>
                <a:ea typeface="SimSun" pitchFamily="2" charset="-122"/>
              </a:rPr>
              <a:t>耶洗別</a:t>
            </a:r>
            <a:r>
              <a:rPr lang="zh-CN" altLang="en-US" dirty="0">
                <a:solidFill>
                  <a:srgbClr val="FFFF00"/>
                </a:solidFill>
                <a:ea typeface="SimSun" pitchFamily="2" charset="-122"/>
              </a:rPr>
              <a:t>之戰。</a:t>
            </a:r>
            <a:r>
              <a:rPr lang="zh-CN" altLang="en-US" sz="2800" dirty="0">
                <a:solidFill>
                  <a:srgbClr val="FFFF00"/>
                </a:solidFill>
                <a:ea typeface="SimSun" pitchFamily="2" charset="-122"/>
              </a:rPr>
              <a:t> </a:t>
            </a:r>
            <a:endParaRPr lang="zh-TW" altLang="en-US" sz="28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小結整理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endParaRPr lang="en-US" altLang="en-US" sz="40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預期基督再來之前會有黃金時期並不符合啟示錄的記載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。</a:t>
            </a:r>
            <a:endParaRPr lang="zh-TW" altLang="en-US" u="sng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zh-TW" altLang="en-US" u="sng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約翰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賦予了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教牧性盼望與鼓勵的信息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。</a:t>
            </a:r>
          </a:p>
          <a:p>
            <a:pPr lvl="1"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祝福之宣告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七福：一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、十四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13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、十九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6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、廿二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7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14﹞</a:t>
            </a:r>
          </a:p>
          <a:p>
            <a:pPr lvl="1"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強調耶穌之再臨不在於何時，而在於其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確定性</a:t>
            </a:r>
            <a:endParaRPr lang="en-US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七碗之審判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第七碗</a:t>
            </a: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17~21﹞</a:t>
            </a:r>
            <a:endParaRPr lang="en-US" altLang="zh-TW" sz="3600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出埃及記圖畫，出十九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16~18﹝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啟四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，十一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19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看過了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，還有但十二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不只是大巴比倫，而是列國的眾城也要傾倒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19﹞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沒有悔改，傳福音的日子已過！</a:t>
            </a:r>
          </a:p>
          <a:p>
            <a:endParaRPr lang="zh-TW" altLang="en-US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七印、七號、七碗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審判</a:t>
            </a:r>
            <a:endParaRPr lang="en-US" altLang="en-US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神不能不透過啟示祂的</a:t>
            </a:r>
            <a:r>
              <a:rPr lang="zh-TW" altLang="en-US" sz="4000" b="1" dirty="0">
                <a:solidFill>
                  <a:schemeClr val="bg1"/>
                </a:solidFill>
                <a:ea typeface="新細明體" pitchFamily="18" charset="-120"/>
              </a:rPr>
              <a:t>忿怒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對我們的代替者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基督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來啟示祂的</a:t>
            </a:r>
            <a:r>
              <a:rPr lang="zh-TW" altLang="en-US" sz="4000" b="1" dirty="0">
                <a:solidFill>
                  <a:schemeClr val="bg1"/>
                </a:solidFill>
                <a:ea typeface="新細明體" pitchFamily="18" charset="-120"/>
              </a:rPr>
              <a:t>愛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對我們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﹞﹝God cannot reveal His love apart from the revelation of His wrath.﹞</a:t>
            </a:r>
            <a:endParaRPr lang="en-US" altLang="en-US" sz="40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複習：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首尾呼應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( </a:t>
            </a:r>
            <a:r>
              <a:rPr lang="en-US" altLang="zh-TW" sz="4000" dirty="0" err="1">
                <a:solidFill>
                  <a:srgbClr val="FFFF00"/>
                </a:solidFill>
                <a:ea typeface="新細明體" pitchFamily="18" charset="-120"/>
              </a:rPr>
              <a:t>Inclusio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)</a:t>
            </a:r>
          </a:p>
          <a:p>
            <a:pPr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	一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與廿二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7─</a:t>
            </a:r>
            <a:r>
              <a:rPr lang="zh-TW" altLang="en-US" sz="4000" i="1" dirty="0">
                <a:solidFill>
                  <a:schemeClr val="bg1"/>
                </a:solidFill>
                <a:ea typeface="新細明體" pitchFamily="18" charset="-120"/>
              </a:rPr>
              <a:t>凡遵守這書上預言的有福了</a:t>
            </a:r>
          </a:p>
          <a:p>
            <a:pPr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	一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與廿二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10─</a:t>
            </a:r>
            <a:r>
              <a:rPr lang="zh-TW" altLang="en-US" sz="4000" i="1" dirty="0">
                <a:solidFill>
                  <a:srgbClr val="FFFF00"/>
                </a:solidFill>
                <a:ea typeface="新細明體" pitchFamily="18" charset="-120"/>
              </a:rPr>
              <a:t>時候近了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重覆結構，強化效果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以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象徵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道出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真象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聖徒得勝之歌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始於十二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的異象；十二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，十三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，十四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6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有六個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看見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但十五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卻開展了</a:t>
            </a:r>
            <a:r>
              <a:rPr lang="zh-TW" altLang="en-US" b="1" i="1" dirty="0">
                <a:solidFill>
                  <a:srgbClr val="FFFF00"/>
                </a:solidFill>
                <a:ea typeface="新細明體" pitchFamily="18" charset="-120"/>
              </a:rPr>
              <a:t>另一組七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七碗的忿怒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六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1~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八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5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，七印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﹞﹝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八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6~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十一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19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，七號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介紹十五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5~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21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七碗的審判</a:t>
            </a:r>
          </a:p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每個七的結束都是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審判日的描述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印：六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12~17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，八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；號：十一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15~10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；十二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~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十四之異象：十四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8~11﹞</a:t>
            </a:r>
          </a:p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十五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1─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「末後」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從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救贖歷史的眼光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來看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被救贖者之歌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十五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2~4﹞</a:t>
            </a:r>
            <a:endParaRPr lang="en-US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678363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玻璃海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6﹞</a:t>
            </a: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所羅門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聖殿之銅海被稱為海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王上七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3~25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；王下十六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17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；代下四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4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39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；耶廿七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19﹞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但是，此處的歌與「摩西之歌」類似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出十五；申三十二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﹞→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海指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紅海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；勝過埃及王的事件，在舊約中被形容為</a:t>
            </a:r>
            <a:r>
              <a:rPr lang="zh-TW" altLang="en-US" sz="3600" dirty="0">
                <a:solidFill>
                  <a:schemeClr val="bg1"/>
                </a:solidFill>
                <a:ea typeface="新細明體" pitchFamily="18" charset="-120"/>
              </a:rPr>
              <a:t>勝過大海怪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賽五一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9~11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；詩七四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12~15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；結卅二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。此處：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神勝過獸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被救贖者之歌</a:t>
            </a:r>
            <a:r>
              <a:rPr lang="en-US" altLang="zh-TW" sz="40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十五</a:t>
            </a:r>
            <a:r>
              <a:rPr lang="en-US" altLang="zh-TW" sz="4000" b="1" dirty="0">
                <a:solidFill>
                  <a:srgbClr val="FFFF00"/>
                </a:solidFill>
                <a:ea typeface="新細明體" pitchFamily="18" charset="-120"/>
              </a:rPr>
              <a:t>2~4﹞</a:t>
            </a:r>
            <a:endParaRPr lang="en-US" altLang="en-US" sz="40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摩西之歌與羔羊之歌同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→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得勝之歌</a:t>
            </a:r>
          </a:p>
          <a:p>
            <a:pPr algn="ctr">
              <a:buFontTx/>
              <a:buNone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歌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的內容：</a:t>
            </a:r>
          </a:p>
          <a:p>
            <a:pPr>
              <a:buFontTx/>
              <a:buNone/>
            </a:pP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(1)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神的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偉大奇妙作為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，又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公義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又</a:t>
            </a:r>
            <a:r>
              <a:rPr lang="zh-TW" altLang="en-US" sz="3600" b="1" i="1" dirty="0">
                <a:solidFill>
                  <a:srgbClr val="FFFF00"/>
                </a:solidFill>
                <a:ea typeface="新細明體" pitchFamily="18" charset="-120"/>
              </a:rPr>
              <a:t>真實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—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約中的信實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參：申廿八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59~60﹞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</a:t>
            </a:r>
          </a:p>
          <a:p>
            <a:pPr>
              <a:buFontTx/>
              <a:buNone/>
            </a:pP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(2)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稱頌神的特性：至高無上的主權、聖潔</a:t>
            </a:r>
          </a:p>
          <a:p>
            <a:pPr>
              <a:buFontTx/>
              <a:buNone/>
            </a:pP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天上詩班的主題，舊約與新約重覆出現：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萬國要敬拜神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，以賽亞書的結尾、腓二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9~11﹞﹝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註：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五旬節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時只看到一瞥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pPr>
              <a:buFontTx/>
              <a:buNone/>
            </a:pP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七碗之審判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會幕：神在祂子民中之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同在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徒七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44~﹞</a:t>
            </a:r>
          </a:p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內有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約櫃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表示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審判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與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憐憫</a:t>
            </a:r>
          </a:p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聖殿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/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所充滿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煙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神的大能與榮耀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8﹞</a:t>
            </a:r>
          </a:p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號：對於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地、海、河、日、邪惡世界、幼發拉底大河、世界最後的審判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類似</a:t>
            </a:r>
            <a:r>
              <a:rPr lang="zh-TW" altLang="en-US" sz="3600" i="1" dirty="0">
                <a:solidFill>
                  <a:srgbClr val="FFFF00"/>
                </a:solidFill>
                <a:ea typeface="新細明體" pitchFamily="18" charset="-120"/>
              </a:rPr>
              <a:t>出埃及記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的描述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碗災與號同：回應殉道者的禱告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9~11﹞</a:t>
            </a:r>
          </a:p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神之道路：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公正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且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真實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，十六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7﹞</a:t>
            </a:r>
            <a:endParaRPr lang="en-US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七碗之審判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(1) </a:t>
            </a: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第一碗</a:t>
            </a: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十六</a:t>
            </a: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2﹞</a:t>
            </a:r>
            <a:endParaRPr lang="en-US" altLang="zh-TW" sz="3600" dirty="0">
              <a:solidFill>
                <a:srgbClr val="FFFF00"/>
              </a:solidFill>
              <a:ea typeface="新細明體" pitchFamily="18" charset="-120"/>
            </a:endParaRPr>
          </a:p>
          <a:p>
            <a:pPr lvl="1"/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是因為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拜偶像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有獸印記，拜獸像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與出埃及記第六災相似，出九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9~11﹞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，毒瘡</a:t>
            </a:r>
            <a:endParaRPr lang="zh-CN" altLang="en-US" sz="3600" u="sng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CN" altLang="en-US" sz="3600" u="sng" dirty="0">
                <a:solidFill>
                  <a:srgbClr val="FFFF00"/>
                </a:solidFill>
                <a:ea typeface="SimSun" pitchFamily="2" charset="-122"/>
              </a:rPr>
              <a:t>加爾文</a:t>
            </a:r>
            <a:r>
              <a:rPr lang="zh-CN" altLang="en-US" sz="3600" dirty="0">
                <a:solidFill>
                  <a:srgbClr val="FFFF00"/>
                </a:solidFill>
                <a:ea typeface="SimSun" pitchFamily="2" charset="-122"/>
              </a:rPr>
              <a:t>：</a:t>
            </a:r>
            <a:r>
              <a:rPr lang="zh-CN" altLang="en-US" sz="3600" b="1" dirty="0">
                <a:solidFill>
                  <a:srgbClr val="FFFF00"/>
                </a:solidFill>
                <a:ea typeface="SimSun" pitchFamily="2" charset="-122"/>
              </a:rPr>
              <a:t>人心是持續製造偶像的工廠 </a:t>
            </a:r>
            <a:endParaRPr lang="zh-CN" altLang="zh-TW" sz="3600" b="1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buFontTx/>
              <a:buNone/>
            </a:pP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﹝Man’s mind is a perpetual factory of idols.﹞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*</a:t>
            </a:r>
            <a:r>
              <a:rPr lang="en-US" altLang="zh-TW" sz="2800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sz="2800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sz="2800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「拜偶像」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專題</a:t>
            </a:r>
            <a:r>
              <a:rPr lang="en-US" altLang="zh-TW" sz="28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2800" dirty="0">
                <a:solidFill>
                  <a:srgbClr val="FFFF00"/>
                </a:solidFill>
                <a:ea typeface="新細明體" pitchFamily="18" charset="-120"/>
              </a:rPr>
              <a:t>參：</a:t>
            </a:r>
            <a:r>
              <a:rPr lang="en-US" altLang="zh-TW" sz="2800" dirty="0">
                <a:solidFill>
                  <a:srgbClr val="FFFF00"/>
                </a:solidFill>
                <a:ea typeface="新細明體" pitchFamily="18" charset="-120"/>
              </a:rPr>
              <a:t>G. K. Beale﹞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主要經文：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賽六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1~13</a:t>
            </a:r>
          </a:p>
          <a:p>
            <a:endParaRPr lang="en-US" altLang="zh-TW" sz="3600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「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凡有耳的就應當聽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」在啟示錄中出現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8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次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七教會每一封書信的結尾，十三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，引自賽六。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賽六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8~10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是神對以色列民的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審判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宣告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此處是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命令句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！！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令人震驚的經文！</a:t>
            </a:r>
            <a:endParaRPr lang="en-US" altLang="zh-TW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33D7-7666-42AF-9B08-E43A4A98B36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2552</Words>
  <Application>Microsoft Office PowerPoint</Application>
  <PresentationFormat>On-screen Show (4:3)</PresentationFormat>
  <Paragraphs>182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啟示錄精要</vt:lpstr>
      <vt:lpstr>天地對比─天上觀點審視地上一切： </vt:lpstr>
      <vt:lpstr>複習：</vt:lpstr>
      <vt:lpstr>聖徒得勝之歌</vt:lpstr>
      <vt:lpstr> 被救贖者之歌﹝十五2~4﹞</vt:lpstr>
      <vt:lpstr>被救贖者之歌﹝十五2~4﹞</vt:lpstr>
      <vt:lpstr>七碗之審判 </vt:lpstr>
      <vt:lpstr>七碗之審判</vt:lpstr>
      <vt:lpstr>*《附錄》「拜偶像」專題﹝參：G. K. Beale﹞</vt:lpstr>
      <vt:lpstr>*《附錄》「拜偶像」專題</vt:lpstr>
      <vt:lpstr>*《附錄》「拜偶像」專題</vt:lpstr>
      <vt:lpstr>*《附錄》「拜偶像」專題</vt:lpstr>
      <vt:lpstr>*《附錄》「拜偶像」專題</vt:lpstr>
      <vt:lpstr>*《附錄》「拜偶像」專題</vt:lpstr>
      <vt:lpstr>*《附錄》「拜偶像」專題</vt:lpstr>
      <vt:lpstr>七碗之審判</vt:lpstr>
      <vt:lpstr>七碗之審判</vt:lpstr>
      <vt:lpstr>七碗之審判</vt:lpstr>
      <vt:lpstr>七碗之審判</vt:lpstr>
      <vt:lpstr>小結整理：</vt:lpstr>
      <vt:lpstr>小結整理：</vt:lpstr>
      <vt:lpstr>小結整理：</vt:lpstr>
      <vt:lpstr>七碗之審判</vt:lpstr>
      <vt:lpstr>七印、七號、七碗─審判</vt:lpstr>
    </vt:vector>
  </TitlesOfParts>
  <Company> STEMI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syou</dc:creator>
  <cp:lastModifiedBy> Pei Tsai</cp:lastModifiedBy>
  <cp:revision>18</cp:revision>
  <cp:lastPrinted>2015-02-24T02:06:06Z</cp:lastPrinted>
  <dcterms:created xsi:type="dcterms:W3CDTF">2011-12-09T03:32:41Z</dcterms:created>
  <dcterms:modified xsi:type="dcterms:W3CDTF">2015-02-24T02:13:42Z</dcterms:modified>
</cp:coreProperties>
</file>