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291" r:id="rId3"/>
    <p:sldId id="295" r:id="rId4"/>
    <p:sldId id="296" r:id="rId5"/>
    <p:sldId id="292" r:id="rId6"/>
    <p:sldId id="281" r:id="rId7"/>
    <p:sldId id="259" r:id="rId8"/>
    <p:sldId id="260" r:id="rId9"/>
    <p:sldId id="261" r:id="rId10"/>
    <p:sldId id="278" r:id="rId11"/>
    <p:sldId id="297" r:id="rId12"/>
    <p:sldId id="300" r:id="rId13"/>
    <p:sldId id="298" r:id="rId14"/>
    <p:sldId id="299" r:id="rId15"/>
    <p:sldId id="302" r:id="rId16"/>
    <p:sldId id="263" r:id="rId17"/>
    <p:sldId id="262" r:id="rId18"/>
    <p:sldId id="284" r:id="rId19"/>
    <p:sldId id="285" r:id="rId20"/>
    <p:sldId id="305" r:id="rId21"/>
    <p:sldId id="286" r:id="rId22"/>
    <p:sldId id="303" r:id="rId23"/>
    <p:sldId id="287" r:id="rId24"/>
    <p:sldId id="288" r:id="rId25"/>
    <p:sldId id="289" r:id="rId26"/>
    <p:sldId id="290" r:id="rId27"/>
    <p:sldId id="264" r:id="rId28"/>
    <p:sldId id="301" r:id="rId29"/>
    <p:sldId id="304" r:id="rId30"/>
    <p:sldId id="283" r:id="rId31"/>
    <p:sldId id="265" r:id="rId32"/>
    <p:sldId id="294" r:id="rId33"/>
    <p:sldId id="280" r:id="rId34"/>
  </p:sldIdLst>
  <p:sldSz cx="9144000" cy="6858000" type="screen4x3"/>
  <p:notesSz cx="9290050" cy="7004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CC"/>
    <a:srgbClr val="006600"/>
    <a:srgbClr val="CC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3" autoAdjust="0"/>
    <p:restoredTop sz="86396" autoAdjust="0"/>
  </p:normalViewPr>
  <p:slideViewPr>
    <p:cSldViewPr>
      <p:cViewPr varScale="1">
        <p:scale>
          <a:sx n="64" d="100"/>
          <a:sy n="64" d="100"/>
        </p:scale>
        <p:origin x="-5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1836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69" cy="35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1976" y="0"/>
            <a:ext cx="4025969" cy="35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2172"/>
            <a:ext cx="4025969" cy="35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1976" y="6652172"/>
            <a:ext cx="4025969" cy="35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8067A2E3-4E48-4F67-991A-A2FD8BAFF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948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69" cy="35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1976" y="0"/>
            <a:ext cx="4025969" cy="35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25463"/>
            <a:ext cx="3500437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585" y="3327283"/>
            <a:ext cx="7432882" cy="315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2172"/>
            <a:ext cx="4025969" cy="35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1976" y="6652172"/>
            <a:ext cx="4025969" cy="350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1D146931-26AD-48BD-B156-304417D99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729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49271-4B5D-491E-8832-81F3BB499C0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BD791-8801-46CC-B346-D163C43A5DD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2F24B7-B475-401C-BA2D-FEDCCF98F3E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32EB9-FC95-4DEA-9C41-6C2D8EF2404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1F3E7-F063-49B4-AD3F-CAFE1A6415E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CF2B2-60BD-4A9F-ADFC-7113B535FAA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9E143-AC42-475C-AF40-2D1CED2EFF8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555D02-1942-499B-93C9-92CA285F0DB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E284B-D9BE-4428-A8E6-65175D9D490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5BCEE-C976-42FE-B3E4-ADC5C594434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A33EF9-DDD7-4C74-BAC1-A6942C9EDE1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B4AB4-EF67-40C4-A7B7-F625C3D1959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A33EF9-DDD7-4C74-BAC1-A6942C9EDE1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6D591-9F6F-41D4-A3E6-4258CDB2B2F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1A8F8-B4F8-444D-8D91-B6684A08A363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4BDE1-FE13-4EBE-8F0E-C706DFD6122D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75A738-F9D8-4B2E-8628-435156408A83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061BD-BB48-4708-ADF1-D02CBD07F55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D80CFC-CCED-4AF1-AD7B-8825F9FC6707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F13A07-47E5-4E1E-98F8-1618AE3F43B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3B489-7ABC-43CA-B05E-77EFBF70DB5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2D319F-227A-42AA-9898-08E54EDFA713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A4E44-1A8A-4761-AE73-1F7A681A363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F49D3-6DCE-4796-ADF7-6E0FA199ECF1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1D0B8-B33C-4E54-8859-9F25250F96B6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F5BBD-C9E2-4EC3-8689-2FF821E4A1D6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EEB570-9FF8-4D09-9283-6FA55FFB80F8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A4E53-F55A-4B8B-9C55-8ECABA61C1F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03232-44EC-4A7A-806F-9C455AC109B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1E9D4-178F-4F69-8174-D9939A2E36A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85AC3-396D-40BF-94B5-F7EF41B8CAC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7DEC6-7703-496D-88DB-4C55A70B9A8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BC1586-02C7-4DA8-A08A-7CEFB77AE9B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A844E-6793-484E-ADD9-3F7E12C6F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62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98EC4-65B1-42C5-9819-09E78B19EC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6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C497D-BF5E-4D6D-A66F-5A7F6CF35F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30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85AC6E-3BEE-446B-AFEA-4E4BB55EF5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26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CE37B-74E9-4EE9-B0D1-CF3648056B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38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2881A-E00D-4516-9287-318D7BBC6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09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05CF0-1B4F-45F2-AAA1-3B063A180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52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B77CB-6C20-41E1-8213-DBBB1A204B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53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8BFF4-1634-4EE9-B4EE-3A5ABAB4A6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00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726C3-652F-4ECB-862B-D16E907D51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23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4C1CD-F65A-4FFC-964E-A16FD32F20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09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EC788-114D-4253-8C93-70176C858F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26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24A11D-32D7-4AEF-8973-1E24D205DB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800" b="1" dirty="0">
                <a:solidFill>
                  <a:srgbClr val="FFFF00"/>
                </a:solidFill>
                <a:ea typeface="新細明體" pitchFamily="18" charset="-120"/>
              </a:rPr>
              <a:t>啟示</a:t>
            </a:r>
            <a:r>
              <a:rPr lang="zh-TW" altLang="en-US" sz="4800" b="1" dirty="0" smtClean="0">
                <a:solidFill>
                  <a:srgbClr val="FFFF00"/>
                </a:solidFill>
                <a:ea typeface="新細明體" pitchFamily="18" charset="-120"/>
              </a:rPr>
              <a:t>錄精要</a:t>
            </a:r>
            <a:endParaRPr lang="en-US" altLang="en-US" sz="48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86200"/>
            <a:ext cx="82296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600" b="1" dirty="0" smtClean="0">
                <a:solidFill>
                  <a:srgbClr val="FFFF00"/>
                </a:solidFill>
                <a:ea typeface="新細明體" pitchFamily="18" charset="-120"/>
              </a:rPr>
              <a:t>第六講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	撒但的結局、審判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 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第廿章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﹞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 </a:t>
            </a:r>
            <a:endParaRPr lang="zh-TW" altLang="en-US" b="1" dirty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844E-6793-484E-ADD9-3F7E12C6FDD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無千禧年派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 </a:t>
            </a:r>
            <a:b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</a:b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此圖有誤導性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﹞</a:t>
            </a:r>
          </a:p>
        </p:txBody>
      </p:sp>
      <p:pic>
        <p:nvPicPr>
          <p:cNvPr id="51204" name="Picture 4" descr="0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76400"/>
            <a:ext cx="9144000" cy="4173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歷史前千禧年派</a:t>
            </a:r>
            <a:endParaRPr lang="en-US" altLang="zh-TW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110596" name="Line 4"/>
          <p:cNvSpPr>
            <a:spLocks noChangeShapeType="1"/>
          </p:cNvSpPr>
          <p:nvPr/>
        </p:nvSpPr>
        <p:spPr bwMode="auto">
          <a:xfrm>
            <a:off x="838200" y="3810000"/>
            <a:ext cx="7162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81200" y="289877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ea typeface="新細明體" pitchFamily="18" charset="-120"/>
              </a:rPr>
              <a:t>現今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4267200" y="289877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ea typeface="新細明體" pitchFamily="18" charset="-120"/>
              </a:rPr>
              <a:t>銀色時代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7315200" y="30480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ea typeface="新細明體" pitchFamily="18" charset="-120"/>
              </a:rPr>
              <a:t>黃金時代</a:t>
            </a:r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1295400" y="2895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>
            <a:off x="1524000" y="25908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>
            <a:off x="1219200" y="3124200"/>
            <a:ext cx="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>
            <a:off x="3505200" y="3124200"/>
            <a:ext cx="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>
            <a:off x="6477000" y="3124200"/>
            <a:ext cx="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4038600" y="2819400"/>
            <a:ext cx="1752600" cy="685800"/>
          </a:xfrm>
          <a:prstGeom prst="ellips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7086600" y="2895600"/>
            <a:ext cx="1752600" cy="762000"/>
          </a:xfrm>
          <a:prstGeom prst="ellips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3276600" y="2438400"/>
            <a:ext cx="481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6000">
                <a:solidFill>
                  <a:schemeClr val="hlink"/>
                </a:solidFill>
                <a:ea typeface="新細明體" pitchFamily="18" charset="-120"/>
              </a:rPr>
              <a:t>*</a:t>
            </a:r>
            <a:endParaRPr lang="en-US" altLang="en-US" sz="6000">
              <a:solidFill>
                <a:schemeClr val="hlink"/>
              </a:solidFill>
            </a:endParaRPr>
          </a:p>
        </p:txBody>
      </p:sp>
      <p:sp>
        <p:nvSpPr>
          <p:cNvPr id="110608" name="Oval 16"/>
          <p:cNvSpPr>
            <a:spLocks noChangeArrowheads="1"/>
          </p:cNvSpPr>
          <p:nvPr/>
        </p:nvSpPr>
        <p:spPr bwMode="auto">
          <a:xfrm>
            <a:off x="1600200" y="2819400"/>
            <a:ext cx="1752600" cy="6858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9" name="Line 17"/>
          <p:cNvSpPr>
            <a:spLocks noChangeShapeType="1"/>
          </p:cNvSpPr>
          <p:nvPr/>
        </p:nvSpPr>
        <p:spPr bwMode="auto">
          <a:xfrm flipV="1">
            <a:off x="48768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0" name="Line 18"/>
          <p:cNvSpPr>
            <a:spLocks noChangeShapeType="1"/>
          </p:cNvSpPr>
          <p:nvPr/>
        </p:nvSpPr>
        <p:spPr bwMode="auto">
          <a:xfrm flipV="1">
            <a:off x="50292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4556125" y="1868488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chemeClr val="bg1"/>
                </a:solidFill>
                <a:ea typeface="新細明體" pitchFamily="18" charset="-120"/>
              </a:rPr>
              <a:t>1000</a:t>
            </a:r>
            <a:r>
              <a:rPr lang="zh-TW" altLang="en-US" sz="2400" b="1" dirty="0">
                <a:solidFill>
                  <a:schemeClr val="bg1"/>
                </a:solidFill>
                <a:ea typeface="新細明體" pitchFamily="18" charset="-120"/>
              </a:rPr>
              <a:t>年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時代論前千禧年派</a:t>
            </a:r>
            <a:endParaRPr lang="en-US" altLang="zh-TW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16740" name="Line 4"/>
          <p:cNvSpPr>
            <a:spLocks noChangeShapeType="1"/>
          </p:cNvSpPr>
          <p:nvPr/>
        </p:nvSpPr>
        <p:spPr bwMode="auto">
          <a:xfrm>
            <a:off x="838200" y="3810000"/>
            <a:ext cx="7162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1" name="Line 5"/>
          <p:cNvSpPr>
            <a:spLocks noChangeShapeType="1"/>
          </p:cNvSpPr>
          <p:nvPr/>
        </p:nvSpPr>
        <p:spPr bwMode="auto">
          <a:xfrm>
            <a:off x="1219200" y="3124200"/>
            <a:ext cx="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>
            <a:off x="3276600" y="3200400"/>
            <a:ext cx="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5105400" y="3200400"/>
            <a:ext cx="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7315200" y="3200400"/>
            <a:ext cx="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Line 9"/>
          <p:cNvSpPr>
            <a:spLocks noChangeShapeType="1"/>
          </p:cNvSpPr>
          <p:nvPr/>
        </p:nvSpPr>
        <p:spPr bwMode="auto">
          <a:xfrm>
            <a:off x="1524000" y="25908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>
            <a:off x="1295400" y="2895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1981200" y="31242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  <a:ea typeface="新細明體" pitchFamily="18" charset="-120"/>
              </a:rPr>
              <a:t>現今</a:t>
            </a:r>
            <a:endParaRPr lang="en-US" altLang="en-US" b="1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5715000" y="3124200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b="1">
                <a:ea typeface="新細明體" pitchFamily="18" charset="-120"/>
              </a:rPr>
              <a:t>銀色時代</a:t>
            </a:r>
          </a:p>
        </p:txBody>
      </p:sp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7620000" y="3124200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  <a:ea typeface="新細明體" pitchFamily="18" charset="-120"/>
              </a:rPr>
              <a:t>黃金時代</a:t>
            </a:r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3581400" y="3048000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  <a:ea typeface="新細明體" pitchFamily="18" charset="-120"/>
              </a:rPr>
              <a:t>七年大災難</a:t>
            </a:r>
          </a:p>
        </p:txBody>
      </p:sp>
      <p:sp>
        <p:nvSpPr>
          <p:cNvPr id="116751" name="Rectangle 15"/>
          <p:cNvSpPr>
            <a:spLocks noChangeArrowheads="1"/>
          </p:cNvSpPr>
          <p:nvPr/>
        </p:nvSpPr>
        <p:spPr bwMode="auto">
          <a:xfrm>
            <a:off x="4876800" y="2514600"/>
            <a:ext cx="481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6000">
                <a:solidFill>
                  <a:schemeClr val="hlink"/>
                </a:solidFill>
                <a:ea typeface="新細明體" pitchFamily="18" charset="-120"/>
              </a:rPr>
              <a:t>*</a:t>
            </a:r>
            <a:endParaRPr lang="en-US" altLang="en-US" sz="6000">
              <a:solidFill>
                <a:schemeClr val="hlink"/>
              </a:solidFill>
            </a:endParaRPr>
          </a:p>
        </p:txBody>
      </p:sp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7086600" y="2514600"/>
            <a:ext cx="30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6000">
                <a:solidFill>
                  <a:schemeClr val="hlink"/>
                </a:solidFill>
                <a:ea typeface="新細明體" pitchFamily="18" charset="-120"/>
              </a:rPr>
              <a:t>*</a:t>
            </a:r>
            <a:endParaRPr lang="en-US" altLang="en-US" sz="6000">
              <a:solidFill>
                <a:schemeClr val="hlink"/>
              </a:solidFill>
            </a:endParaRPr>
          </a:p>
        </p:txBody>
      </p:sp>
      <p:sp>
        <p:nvSpPr>
          <p:cNvPr id="116753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257800" y="2971800"/>
            <a:ext cx="1905000" cy="838200"/>
          </a:xfrm>
          <a:prstGeom prst="ellipse">
            <a:avLst/>
          </a:prstGeom>
          <a:ln w="2857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 altLang="en-US" dirty="0"/>
          </a:p>
        </p:txBody>
      </p:sp>
      <p:sp>
        <p:nvSpPr>
          <p:cNvPr id="116754" name="Oval 18"/>
          <p:cNvSpPr>
            <a:spLocks noChangeArrowheads="1"/>
          </p:cNvSpPr>
          <p:nvPr/>
        </p:nvSpPr>
        <p:spPr bwMode="auto">
          <a:xfrm>
            <a:off x="1447800" y="2971800"/>
            <a:ext cx="1752600" cy="6858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Oval 19"/>
          <p:cNvSpPr>
            <a:spLocks noChangeArrowheads="1"/>
          </p:cNvSpPr>
          <p:nvPr/>
        </p:nvSpPr>
        <p:spPr bwMode="auto">
          <a:xfrm>
            <a:off x="7239000" y="2971800"/>
            <a:ext cx="1752600" cy="762000"/>
          </a:xfrm>
          <a:prstGeom prst="ellips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Line 20"/>
          <p:cNvSpPr>
            <a:spLocks noChangeShapeType="1"/>
          </p:cNvSpPr>
          <p:nvPr/>
        </p:nvSpPr>
        <p:spPr bwMode="auto">
          <a:xfrm flipV="1">
            <a:off x="3276600" y="4114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7" name="Line 21"/>
          <p:cNvSpPr>
            <a:spLocks noChangeShapeType="1"/>
          </p:cNvSpPr>
          <p:nvPr/>
        </p:nvSpPr>
        <p:spPr bwMode="auto">
          <a:xfrm flipV="1">
            <a:off x="4191000" y="4191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8" name="Line 22"/>
          <p:cNvSpPr>
            <a:spLocks noChangeShapeType="1"/>
          </p:cNvSpPr>
          <p:nvPr/>
        </p:nvSpPr>
        <p:spPr bwMode="auto">
          <a:xfrm flipV="1">
            <a:off x="5105400" y="4191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59" name="Text Box 23"/>
          <p:cNvSpPr txBox="1">
            <a:spLocks noChangeArrowheads="1"/>
          </p:cNvSpPr>
          <p:nvPr/>
        </p:nvSpPr>
        <p:spPr bwMode="auto">
          <a:xfrm>
            <a:off x="3810000" y="503237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ea typeface="新細明體" pitchFamily="18" charset="-120"/>
              </a:rPr>
              <a:t>被提</a:t>
            </a:r>
          </a:p>
        </p:txBody>
      </p:sp>
      <p:sp>
        <p:nvSpPr>
          <p:cNvPr id="116760" name="Rectangle 24"/>
          <p:cNvSpPr>
            <a:spLocks noChangeArrowheads="1"/>
          </p:cNvSpPr>
          <p:nvPr/>
        </p:nvSpPr>
        <p:spPr bwMode="auto">
          <a:xfrm>
            <a:off x="5791200" y="2057400"/>
            <a:ext cx="92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chemeClr val="bg1"/>
                </a:solidFill>
                <a:ea typeface="新細明體" pitchFamily="18" charset="-120"/>
              </a:rPr>
              <a:t>1000</a:t>
            </a:r>
            <a:r>
              <a:rPr lang="zh-TW" altLang="en-US" b="1" dirty="0">
                <a:solidFill>
                  <a:schemeClr val="bg1"/>
                </a:solidFill>
                <a:ea typeface="新細明體" pitchFamily="18" charset="-120"/>
              </a:rPr>
              <a:t>年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16761" name="Line 25"/>
          <p:cNvSpPr>
            <a:spLocks noChangeShapeType="1"/>
          </p:cNvSpPr>
          <p:nvPr/>
        </p:nvSpPr>
        <p:spPr bwMode="auto">
          <a:xfrm flipV="1">
            <a:off x="6096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2" name="Line 26"/>
          <p:cNvSpPr>
            <a:spLocks noChangeShapeType="1"/>
          </p:cNvSpPr>
          <p:nvPr/>
        </p:nvSpPr>
        <p:spPr bwMode="auto">
          <a:xfrm flipV="1">
            <a:off x="6172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後千禧年派</a:t>
            </a:r>
            <a:endParaRPr lang="en-US" altLang="en-US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838200" y="3810000"/>
            <a:ext cx="7162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>
            <a:off x="1219200" y="3124200"/>
            <a:ext cx="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>
            <a:off x="6934200" y="3124200"/>
            <a:ext cx="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6705600" y="2514600"/>
            <a:ext cx="481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6000" b="1">
                <a:solidFill>
                  <a:schemeClr val="hlink"/>
                </a:solidFill>
                <a:ea typeface="新細明體" pitchFamily="18" charset="-120"/>
              </a:rPr>
              <a:t>*</a:t>
            </a:r>
            <a:endParaRPr lang="en-US" altLang="en-US" sz="6000" b="1">
              <a:solidFill>
                <a:schemeClr val="hlink"/>
              </a:solidFill>
            </a:endParaRPr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>
            <a:off x="1524000" y="25908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>
            <a:off x="1295400" y="2895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2438400" y="289877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ea typeface="新細明體" pitchFamily="18" charset="-120"/>
              </a:rPr>
              <a:t>現今</a:t>
            </a:r>
            <a:endParaRPr lang="en-US" altLang="en-US" sz="2400" b="1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112651" name="Rectangle 11"/>
          <p:cNvSpPr>
            <a:spLocks noChangeArrowheads="1"/>
          </p:cNvSpPr>
          <p:nvPr/>
        </p:nvSpPr>
        <p:spPr bwMode="auto">
          <a:xfrm>
            <a:off x="4343400" y="289877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ea typeface="新細明體" pitchFamily="18" charset="-120"/>
              </a:rPr>
              <a:t>銀色時代</a:t>
            </a:r>
            <a:endParaRPr lang="en-US" altLang="en-US" sz="2400" b="1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7391400" y="30480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ea typeface="新細明體" pitchFamily="18" charset="-120"/>
              </a:rPr>
              <a:t>黃金時代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4038600" y="2819400"/>
            <a:ext cx="1752600" cy="685800"/>
          </a:xfrm>
          <a:prstGeom prst="ellips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7086600" y="2895600"/>
            <a:ext cx="1752600" cy="762000"/>
          </a:xfrm>
          <a:prstGeom prst="ellips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1981200" y="2819400"/>
            <a:ext cx="1752600" cy="6858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6" name="Line 16"/>
          <p:cNvSpPr>
            <a:spLocks noChangeShapeType="1"/>
          </p:cNvSpPr>
          <p:nvPr/>
        </p:nvSpPr>
        <p:spPr bwMode="auto">
          <a:xfrm flipV="1">
            <a:off x="48768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7" name="Line 17"/>
          <p:cNvSpPr>
            <a:spLocks noChangeShapeType="1"/>
          </p:cNvSpPr>
          <p:nvPr/>
        </p:nvSpPr>
        <p:spPr bwMode="auto">
          <a:xfrm flipV="1">
            <a:off x="50292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4572000" y="1981200"/>
            <a:ext cx="92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chemeClr val="bg1"/>
                </a:solidFill>
                <a:ea typeface="新細明體" pitchFamily="18" charset="-120"/>
              </a:rPr>
              <a:t>1000</a:t>
            </a:r>
            <a:r>
              <a:rPr lang="zh-TW" altLang="en-US" b="1" dirty="0">
                <a:solidFill>
                  <a:schemeClr val="bg1"/>
                </a:solidFill>
                <a:ea typeface="新細明體" pitchFamily="18" charset="-120"/>
              </a:rPr>
              <a:t>年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>
                <a:solidFill>
                  <a:srgbClr val="FFFF00"/>
                </a:solidFill>
                <a:ea typeface="新細明體" pitchFamily="18" charset="-120"/>
              </a:rPr>
              <a:t>無千禧年派</a:t>
            </a:r>
            <a:endParaRPr lang="en-US" altLang="en-US" sz="48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/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838200" y="3810000"/>
            <a:ext cx="7162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1219200" y="3124200"/>
            <a:ext cx="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>
            <a:off x="6553200" y="3124200"/>
            <a:ext cx="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6324600" y="2362200"/>
            <a:ext cx="481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6000" b="1">
                <a:solidFill>
                  <a:schemeClr val="hlink"/>
                </a:solidFill>
                <a:ea typeface="新細明體" pitchFamily="18" charset="-120"/>
              </a:rPr>
              <a:t>*</a:t>
            </a:r>
            <a:endParaRPr lang="en-US" altLang="en-US" sz="6000" b="1">
              <a:solidFill>
                <a:schemeClr val="hlink"/>
              </a:solidFill>
            </a:endParaRPr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1524000" y="25908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>
            <a:off x="1295400" y="2895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8" name="Rectangle 10"/>
          <p:cNvSpPr>
            <a:spLocks noChangeArrowheads="1"/>
          </p:cNvSpPr>
          <p:nvPr/>
        </p:nvSpPr>
        <p:spPr bwMode="auto">
          <a:xfrm>
            <a:off x="7010400" y="297497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ea typeface="新細明體" pitchFamily="18" charset="-120"/>
              </a:rPr>
              <a:t>黃金時代</a:t>
            </a:r>
            <a:endParaRPr lang="en-US" altLang="en-US" sz="2400" b="1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114699" name="Oval 11"/>
          <p:cNvSpPr>
            <a:spLocks noChangeArrowheads="1"/>
          </p:cNvSpPr>
          <p:nvPr/>
        </p:nvSpPr>
        <p:spPr bwMode="auto">
          <a:xfrm>
            <a:off x="6858000" y="2895600"/>
            <a:ext cx="1752600" cy="762000"/>
          </a:xfrm>
          <a:prstGeom prst="ellips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4114800" y="289877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ea typeface="新細明體" pitchFamily="18" charset="-120"/>
              </a:rPr>
              <a:t>現今</a:t>
            </a:r>
            <a:endParaRPr lang="en-US" altLang="en-US" sz="2400" b="1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3657600" y="2819400"/>
            <a:ext cx="1752600" cy="6858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每一派都同意的事</a:t>
            </a:r>
            <a:endParaRPr lang="en-US" altLang="en-US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基督再來是</a:t>
            </a:r>
            <a:r>
              <a:rPr lang="zh-TW" altLang="en-US" b="1" dirty="0">
                <a:solidFill>
                  <a:schemeClr val="bg1"/>
                </a:solidFill>
                <a:ea typeface="新細明體" pitchFamily="18" charset="-120"/>
              </a:rPr>
              <a:t>一定會發生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的事實。無論你相信哪一派，必須堅定地相信，基督一定會再來，世界有一天會結束。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信徒將會與基督</a:t>
            </a:r>
            <a:r>
              <a:rPr lang="zh-TW" altLang="en-US" b="1" dirty="0">
                <a:solidFill>
                  <a:schemeClr val="bg1"/>
                </a:solidFill>
                <a:ea typeface="新細明體" pitchFamily="18" charset="-120"/>
              </a:rPr>
              <a:t>一同作王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。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將來，眾聖徒會住在</a:t>
            </a:r>
            <a:r>
              <a:rPr lang="zh-TW" altLang="en-US" b="1" dirty="0">
                <a:solidFill>
                  <a:schemeClr val="bg1"/>
                </a:solidFill>
                <a:ea typeface="新細明體" pitchFamily="18" charset="-120"/>
              </a:rPr>
              <a:t>新天新地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裡。每一派都同意啟示錄廿一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1~5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。</a:t>
            </a:r>
            <a:endParaRPr lang="en-US" altLang="zh-TW" dirty="0">
              <a:solidFill>
                <a:srgbClr val="FFFF00"/>
              </a:solidFill>
              <a:ea typeface="新細明體" pitchFamily="18" charset="-120"/>
            </a:endParaRP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 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不信的人將會接受</a:t>
            </a:r>
            <a:r>
              <a:rPr lang="zh-TW" altLang="en-US" b="1" dirty="0">
                <a:solidFill>
                  <a:schemeClr val="bg1"/>
                </a:solidFill>
                <a:ea typeface="新細明體" pitchFamily="18" charset="-120"/>
              </a:rPr>
              <a:t>審判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。耶穌再來一定會審判世人，決定人永遠的命運。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5. 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信徒要</a:t>
            </a:r>
            <a:r>
              <a:rPr lang="zh-TW" altLang="en-US" b="1" dirty="0">
                <a:solidFill>
                  <a:schemeClr val="bg1"/>
                </a:solidFill>
                <a:ea typeface="新細明體" pitchFamily="18" charset="-120"/>
              </a:rPr>
              <a:t>隨時準備好見主的面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/>
            </a:r>
            <a:b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</a:b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a.  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生活聖潔</a:t>
            </a:r>
            <a:b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</a:b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b. 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多作主工</a:t>
            </a:r>
            <a:b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</a:b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c.  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把福音傳到地極</a:t>
            </a:r>
            <a:r>
              <a:rPr lang="zh-TW" altLang="en-US" sz="2400" dirty="0">
                <a:solidFill>
                  <a:srgbClr val="FFFF00"/>
                </a:solidFill>
                <a:ea typeface="新細明體" pitchFamily="18" charset="-120"/>
              </a:rPr>
              <a:t> 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zh-CN" altLang="en-US" b="1" dirty="0">
                <a:solidFill>
                  <a:srgbClr val="FFFF00"/>
                </a:solidFill>
                <a:ea typeface="SimSun" pitchFamily="2" charset="-122"/>
              </a:rPr>
              <a:t>撒但的結局</a:t>
            </a:r>
            <a:r>
              <a:rPr lang="en-US" altLang="zh-CN" b="1" dirty="0">
                <a:solidFill>
                  <a:srgbClr val="FFFF00"/>
                </a:solidFill>
                <a:ea typeface="SimSun" pitchFamily="2" charset="-122"/>
              </a:rPr>
              <a:t>﹝</a:t>
            </a:r>
            <a:r>
              <a:rPr lang="zh-CN" altLang="en-US" b="1" dirty="0">
                <a:solidFill>
                  <a:srgbClr val="FFFF00"/>
                </a:solidFill>
                <a:ea typeface="SimSun" pitchFamily="2" charset="-122"/>
              </a:rPr>
              <a:t>廿</a:t>
            </a:r>
            <a:r>
              <a:rPr lang="en-US" altLang="zh-CN" b="1" dirty="0">
                <a:solidFill>
                  <a:srgbClr val="FFFF00"/>
                </a:solidFill>
                <a:ea typeface="SimSun" pitchFamily="2" charset="-122"/>
              </a:rPr>
              <a:t>1~10﹞</a:t>
            </a:r>
            <a:r>
              <a:rPr lang="en-US" altLang="zh-CN" dirty="0">
                <a:solidFill>
                  <a:srgbClr val="FFFF00"/>
                </a:solidFill>
                <a:ea typeface="SimSun" pitchFamily="2" charset="-122"/>
              </a:rPr>
              <a:t> </a:t>
            </a:r>
            <a:endParaRPr lang="zh-TW" altLang="en-US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撒但被捆綁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1~3﹞</a:t>
            </a:r>
          </a:p>
          <a:p>
            <a:pPr algn="ctr">
              <a:buFontTx/>
              <a:buNone/>
            </a:pPr>
            <a:endParaRPr lang="en-US" altLang="zh-TW" dirty="0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2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：啟示錄中撒但的四個稱呼都出現</a:t>
            </a:r>
          </a:p>
          <a:p>
            <a:pPr>
              <a:buFontTx/>
              <a:buNone/>
            </a:pPr>
            <a:endParaRPr lang="zh-TW" altLang="en-US" sz="3600" b="1" dirty="0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牠是米迦勒在天上戰鬥中擊敗的龍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十二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7~8﹞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、企圖用洪水把彌賽亞群體沖走的蛇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十二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15﹞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、知道自己時候不多的魔鬼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十二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12﹞</a:t>
            </a:r>
            <a:endParaRPr lang="en-US" altLang="en-US" sz="3600" b="1" dirty="0">
              <a:solidFill>
                <a:srgbClr val="FFFF00"/>
              </a:solidFill>
              <a:ea typeface="SimSun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撒但被捆綁</a:t>
            </a:r>
            <a:r>
              <a:rPr lang="en-US" altLang="zh-TW" sz="40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sz="4000" b="1" dirty="0">
                <a:solidFill>
                  <a:srgbClr val="FFFF00"/>
                </a:solidFill>
                <a:ea typeface="新細明體" pitchFamily="18" charset="-120"/>
              </a:rPr>
              <a:t>1~3﹞</a:t>
            </a:r>
            <a:r>
              <a:rPr lang="en-US" altLang="zh-CN" dirty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：</a:t>
            </a:r>
            <a:endParaRPr lang="en-US" altLang="en-US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捆綁撒但後發生什麼取決於這兩節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2~3﹞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是什麼意思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─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基督兩次來之間的時期，魔鬼的影響力受到抑制，無法防止教會以積極的宣教計畫進行擴張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太十二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29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；路十九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17~18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；約十二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31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；西二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15﹞?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或是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基督再來之後的千禧年期間被迫完全沒有活動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經文顯示目前撒但很活躍：路廿二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3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；徒五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3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；林後四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3~4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，十一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14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；弗二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2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；帖前二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18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；提後二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26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；彼前五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8﹞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→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難以用其它經文支持</a:t>
            </a:r>
            <a:endParaRPr lang="en-US" altLang="zh-TW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撒但被捆綁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1~3﹞</a:t>
            </a:r>
            <a:r>
              <a:rPr lang="en-US" altLang="zh-CN" sz="4000" dirty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：</a:t>
            </a:r>
            <a:endParaRPr lang="en-US" altLang="en-US" sz="40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562600"/>
          </a:xfrm>
        </p:spPr>
        <p:txBody>
          <a:bodyPr/>
          <a:lstStyle/>
          <a:p>
            <a:pPr lvl="1">
              <a:buClr>
                <a:schemeClr val="tx1"/>
              </a:buClr>
              <a:buFont typeface="Symbol" pitchFamily="18" charset="2"/>
              <a:buNone/>
            </a:pP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撒但被捆綁扔在無底坑，關閉無底坑，用印封上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防止牠逃跑，參：但六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17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；太廿七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66﹞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目的不是懲罰而是防止牠迷惑列國</a:t>
            </a:r>
          </a:p>
          <a:p>
            <a:pPr lvl="1">
              <a:buClr>
                <a:schemeClr val="tx1"/>
              </a:buClr>
              <a:buFont typeface="Symbol" pitchFamily="18" charset="2"/>
              <a:buNone/>
            </a:pPr>
            <a:endParaRPr lang="en-US" altLang="zh-TW" sz="4000" dirty="0">
              <a:solidFill>
                <a:srgbClr val="FFFF00"/>
              </a:solidFill>
              <a:ea typeface="新細明體" pitchFamily="18" charset="-120"/>
            </a:endParaRPr>
          </a:p>
          <a:p>
            <a:pPr lvl="1">
              <a:buClr>
                <a:schemeClr val="tx1"/>
              </a:buClr>
              <a:buFont typeface="Symbol" pitchFamily="18" charset="2"/>
              <a:buNone/>
            </a:pP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撒但是個靈，捆綁不是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’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物質的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’</a:t>
            </a: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捆綁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zh-TW" altLang="en-US" sz="2800" b="1" dirty="0">
                <a:solidFill>
                  <a:srgbClr val="FFFF00"/>
                </a:solidFill>
                <a:ea typeface="新細明體" pitchFamily="18" charset="-120"/>
              </a:rPr>
              <a:t>撒但被捆綁</a:t>
            </a:r>
            <a:r>
              <a:rPr lang="en-US" altLang="zh-TW" sz="28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2800" b="1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sz="2800" b="1" dirty="0">
                <a:solidFill>
                  <a:srgbClr val="FFFF00"/>
                </a:solidFill>
                <a:ea typeface="新細明體" pitchFamily="18" charset="-120"/>
              </a:rPr>
              <a:t>1~3﹞</a:t>
            </a:r>
            <a:r>
              <a:rPr lang="en-US" altLang="zh-CN" sz="2800" dirty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zh-TW" altLang="en-US" sz="2800" b="1" dirty="0">
                <a:solidFill>
                  <a:srgbClr val="FFFF00"/>
                </a:solidFill>
                <a:ea typeface="新細明體" pitchFamily="18" charset="-120"/>
              </a:rPr>
              <a:t>：</a:t>
            </a:r>
            <a:endParaRPr lang="en-US" altLang="en-US" sz="28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pPr lvl="1"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新約警告我們小心撒但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例：弗六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10~18</a:t>
            </a:r>
            <a:r>
              <a:rPr lang="zh-TW" altLang="en-US" sz="3600" dirty="0" smtClean="0">
                <a:solidFill>
                  <a:srgbClr val="FFFF00"/>
                </a:solidFill>
                <a:ea typeface="新細明體" pitchFamily="18" charset="-120"/>
              </a:rPr>
              <a:t>；彼前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五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8~9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；但是撒但的力量在基督兩次來之間已大大降低</a:t>
            </a:r>
            <a:r>
              <a:rPr lang="zh-TW" altLang="en-US" sz="3200" dirty="0">
                <a:solidFill>
                  <a:srgbClr val="FFFF00"/>
                </a:solidFill>
                <a:ea typeface="新細明體" pitchFamily="18" charset="-120"/>
              </a:rPr>
              <a:t>：</a:t>
            </a:r>
          </a:p>
          <a:p>
            <a:pPr lvl="2"/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從救贖歷史的角度看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舊約時神國只在特定地點與族群中開展，外邦人被排除在外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除少數個人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，以賽亞預見有一天外邦人會湧進神國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賽九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，四二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6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，四九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、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22﹞</a:t>
            </a:r>
            <a:r>
              <a:rPr lang="zh-TW" altLang="en-US" sz="3600" dirty="0" smtClean="0">
                <a:solidFill>
                  <a:srgbClr val="FFFF00"/>
                </a:solidFill>
                <a:ea typeface="新細明體" pitchFamily="18" charset="-120"/>
              </a:rPr>
              <a:t>；</a:t>
            </a:r>
            <a:endParaRPr lang="zh-TW" altLang="en-US" sz="36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5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複習</a:t>
            </a:r>
          </a:p>
        </p:txBody>
      </p:sp>
      <p:sp>
        <p:nvSpPr>
          <p:cNvPr id="81956" name="Rectangle 3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對於第一世紀受苦的基督徒而言，</a:t>
            </a:r>
            <a:r>
              <a:rPr lang="zh-TW" altLang="en-US" sz="3600" u="sng" dirty="0">
                <a:solidFill>
                  <a:srgbClr val="FFFF00"/>
                </a:solidFill>
                <a:ea typeface="新細明體" pitchFamily="18" charset="-120"/>
              </a:rPr>
              <a:t>約翰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的信息：耶穌基督是主；祂掌管並治理，並且要</a:t>
            </a:r>
            <a:r>
              <a:rPr lang="zh-TW" altLang="en-US" sz="3600" b="1" dirty="0">
                <a:solidFill>
                  <a:srgbClr val="FF0066"/>
                </a:solidFill>
                <a:ea typeface="新細明體" pitchFamily="18" charset="-120"/>
              </a:rPr>
              <a:t>終極榮耀地得勝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！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一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5﹞</a:t>
            </a:r>
          </a:p>
          <a:p>
            <a:pPr>
              <a:buFontTx/>
              <a:buNone/>
            </a:pPr>
            <a:endParaRPr lang="en-US" altLang="zh-TW" sz="3600" dirty="0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形式：以</a:t>
            </a:r>
            <a:r>
              <a:rPr lang="zh-TW" altLang="en-US" sz="3600" b="1" dirty="0">
                <a:solidFill>
                  <a:schemeClr val="bg1"/>
                </a:solidFill>
                <a:ea typeface="新細明體" pitchFamily="18" charset="-120"/>
              </a:rPr>
              <a:t>漸進與平行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的方式，重述要點，每一次增加進一步的洞見 </a:t>
            </a:r>
            <a:endParaRPr lang="en-US" altLang="en-US" sz="360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zh-TW" altLang="en-US" sz="2800" b="1" dirty="0">
                <a:solidFill>
                  <a:srgbClr val="FFFF00"/>
                </a:solidFill>
                <a:ea typeface="新細明體" pitchFamily="18" charset="-120"/>
              </a:rPr>
              <a:t>撒但被捆綁</a:t>
            </a:r>
            <a:r>
              <a:rPr lang="en-US" altLang="zh-TW" sz="28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2800" b="1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sz="2800" b="1" dirty="0">
                <a:solidFill>
                  <a:srgbClr val="FFFF00"/>
                </a:solidFill>
                <a:ea typeface="新細明體" pitchFamily="18" charset="-120"/>
              </a:rPr>
              <a:t>1~3﹞</a:t>
            </a:r>
            <a:r>
              <a:rPr lang="en-US" altLang="zh-CN" sz="2800" dirty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zh-TW" altLang="en-US" sz="2800" b="1" dirty="0">
                <a:solidFill>
                  <a:srgbClr val="FFFF00"/>
                </a:solidFill>
                <a:ea typeface="新細明體" pitchFamily="18" charset="-120"/>
              </a:rPr>
              <a:t>：</a:t>
            </a:r>
            <a:endParaRPr lang="en-US" altLang="en-US" sz="28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pPr lvl="1"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新約警告我們小心撒但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例：弗六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10~18</a:t>
            </a:r>
            <a:r>
              <a:rPr lang="zh-TW" altLang="en-US" sz="3600" dirty="0" smtClean="0">
                <a:solidFill>
                  <a:srgbClr val="FFFF00"/>
                </a:solidFill>
                <a:ea typeface="新細明體" pitchFamily="18" charset="-120"/>
              </a:rPr>
              <a:t>；彼前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五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8~9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；但是撒但的力量在基督兩次來之間已大大降低：</a:t>
            </a:r>
          </a:p>
          <a:p>
            <a:pPr lvl="2"/>
            <a:r>
              <a:rPr lang="zh-TW" altLang="en-US" sz="3600" dirty="0" smtClean="0">
                <a:solidFill>
                  <a:srgbClr val="FFFF00"/>
                </a:solidFill>
                <a:ea typeface="新細明體" pitchFamily="18" charset="-120"/>
              </a:rPr>
              <a:t>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一些說法來看：太十二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29﹝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捆住壯士</a:t>
            </a:r>
            <a:r>
              <a:rPr lang="en-US" altLang="zh-TW" sz="3600" u="sng" dirty="0">
                <a:solidFill>
                  <a:srgbClr val="FFFF00"/>
                </a:solidFill>
                <a:ea typeface="新細明體" pitchFamily="18" charset="-120"/>
              </a:rPr>
              <a:t>~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啟廿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捆綁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；路十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17~18﹝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撒但墜落</a:t>
            </a:r>
            <a:r>
              <a:rPr lang="en-US" altLang="zh-TW" sz="3600" u="sng" dirty="0">
                <a:solidFill>
                  <a:srgbClr val="FFFF00"/>
                </a:solidFill>
                <a:ea typeface="新細明體" pitchFamily="18" charset="-120"/>
              </a:rPr>
              <a:t>~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捆綁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；約十二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31~32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世界的王被趕出去</a:t>
            </a:r>
            <a:r>
              <a:rPr lang="en-US" altLang="zh-TW" sz="3600" u="sng" dirty="0">
                <a:solidFill>
                  <a:srgbClr val="FFFF00"/>
                </a:solidFill>
                <a:ea typeface="新細明體" pitchFamily="18" charset="-120"/>
              </a:rPr>
              <a:t>~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啟廿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3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同字根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﹞</a:t>
            </a:r>
            <a:endParaRPr lang="en-US" altLang="en-US" sz="36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1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b="1" dirty="0">
                <a:solidFill>
                  <a:srgbClr val="FFFF00"/>
                </a:solidFill>
                <a:ea typeface="新細明體" pitchFamily="18" charset="-120"/>
              </a:rPr>
              <a:t>撒但被捆綁</a:t>
            </a:r>
            <a:r>
              <a:rPr lang="en-US" altLang="zh-TW" sz="28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2800" b="1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sz="2800" b="1" dirty="0">
                <a:solidFill>
                  <a:srgbClr val="FFFF00"/>
                </a:solidFill>
                <a:ea typeface="新細明體" pitchFamily="18" charset="-120"/>
              </a:rPr>
              <a:t>1~3﹞</a:t>
            </a:r>
            <a:r>
              <a:rPr lang="en-US" altLang="zh-CN" sz="2800" dirty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zh-TW" altLang="en-US" sz="2800" b="1" dirty="0">
                <a:solidFill>
                  <a:srgbClr val="FFFF00"/>
                </a:solidFill>
                <a:ea typeface="新細明體" pitchFamily="18" charset="-120"/>
              </a:rPr>
              <a:t>：</a:t>
            </a:r>
            <a:endParaRPr lang="en-US" altLang="en-US" sz="28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Clr>
                <a:schemeClr val="tx1"/>
              </a:buClr>
              <a:buFont typeface="Symbol" pitchFamily="18" charset="2"/>
              <a:buNone/>
            </a:pPr>
            <a:r>
              <a:rPr lang="zh-TW" altLang="en-US" sz="4000" dirty="0">
                <a:solidFill>
                  <a:srgbClr val="FFFF00"/>
                </a:solidFill>
                <a:ea typeface="新細明體" pitchFamily="18" charset="-120"/>
              </a:rPr>
              <a:t>“千年”的監禁沒有改變撒但的計劃，“千年”間免受邪惡影響的人們，也沒有改變人們反叛造物主的基本傾向</a:t>
            </a:r>
            <a:endParaRPr lang="en-US" altLang="zh-TW" sz="40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1~6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與十二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7~11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平行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彼此解釋：</a:t>
            </a:r>
          </a:p>
          <a:p>
            <a:pPr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例：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天上的場景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1﹞--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十二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7</a:t>
            </a:r>
            <a:endParaRPr lang="zh-TW" altLang="en-US" sz="3600" dirty="0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天使之戰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1~2﹞--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十二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7~8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撒但被拋在無底坑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3﹞--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撒但被摔下來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十二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9﹞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魔鬼之描述：廿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2--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十二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千禧年的統治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4~6﹞</a:t>
            </a:r>
            <a:endParaRPr lang="en-US" altLang="en-US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頭一次的復活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死亡在忠心的信徒身上沒有權柄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4─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坐在寶座上的人獲賜審判的權柄，應與殉道者的沉冤昭雪，和承繼戰敗之邪惡權勢帝國的權利有關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背景：但以理七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；但是坐在寶座上的應還包括使徒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太十九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28﹞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、聖徒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林前六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2~3﹞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、最後試煉中仍保持忠心的人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啟三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21﹞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。</a:t>
            </a:r>
            <a:endParaRPr lang="en-US" altLang="en-US" sz="36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千禧年的統治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4~6﹞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 ：</a:t>
            </a:r>
            <a:endParaRPr lang="en-US" altLang="en-US" sz="36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Symbol" pitchFamily="18" charset="2"/>
              <a:buChar char=""/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同一節經文中，第一次復活為在基督裡的靈性復活，第二次指實際身體的死裡復活；在語言的意義理解上有困難；但並非沒有前例：羅六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4~13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，同一段的“復活”可以指靈性的和身體的。</a:t>
            </a:r>
            <a:endParaRPr lang="en-US" altLang="zh-TW" sz="36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千禧年的統治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4~6﹞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 ：</a:t>
            </a:r>
            <a:endParaRPr lang="en-US" altLang="en-US" sz="36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buClr>
                <a:schemeClr val="tx1"/>
              </a:buClr>
              <a:buFont typeface="Symbol" pitchFamily="18" charset="2"/>
              <a:buNone/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新約中關於千禧年的教導只出現在啟廿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1~10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。這觀念起源於晚期天啟文學猶太教對於末世的期待。早期看法，彌賽亞國度在地球上永遠持續下去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賽十一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10~16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，六十五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20~25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；但七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14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、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27﹞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~100BC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起在二元論影響下，猶太人對於這地球是否適合如此榮耀的期間漸感悲觀，此時出現一新觀念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─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神的國完全建立前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局部地暫時地實現</a:t>
            </a:r>
            <a:endParaRPr lang="en-US" altLang="en-US" sz="36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千禧年的統治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4~6﹞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 ：</a:t>
            </a:r>
            <a:endParaRPr lang="en-US" altLang="en-US" sz="36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之所以有不同看法的癥結在於如何看待十九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11~21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與廿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1~10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的關係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根據整本啟示錄的結構將廿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1~15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看為第七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最後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循環的審判並帶來耶穌的第二次降臨是合理的：</a:t>
            </a:r>
            <a:endParaRPr lang="en-US" altLang="en-US" sz="36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4" name="Rectangle 12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7200"/>
            <a:ext cx="8915400" cy="6019800"/>
          </a:xfrm>
        </p:spPr>
        <p:txBody>
          <a:bodyPr/>
          <a:lstStyle/>
          <a:p>
            <a:pPr marL="990600" lvl="1" indent="-533400">
              <a:buFontTx/>
              <a:buAutoNum type="arabicPeriod"/>
            </a:pP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7~10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的最後之戰似與十六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14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、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16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，十七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14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，十九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11~21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的最後之戰相同</a:t>
            </a:r>
          </a:p>
          <a:p>
            <a:pPr marL="990600" lvl="1" indent="-533400">
              <a:buFontTx/>
              <a:buAutoNum type="arabicPeriod"/>
            </a:pP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對於最後之戰的描述所使用的語言和結卅八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~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卅九相似</a:t>
            </a:r>
          </a:p>
          <a:p>
            <a:pPr marL="990600" lvl="1" indent="-533400">
              <a:buFontTx/>
              <a:buAutoNum type="arabicPeriod"/>
            </a:pP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10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對撒但的審判平行於對巴比倫的審判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十七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~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十八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﹞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以及對獸和假先知的審判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十九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11~21﹞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。這些神的仇敵都得到應得的滅亡主題式，而非時序式的描述。</a:t>
            </a:r>
          </a:p>
          <a:p>
            <a:pPr marL="990600" lvl="1" indent="-533400">
              <a:buFontTx/>
              <a:buAutoNum type="arabicPeriod"/>
            </a:pP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11~15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的某些特性符合早先對於耶穌再臨的描述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六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14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，十一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18﹞</a:t>
            </a:r>
          </a:p>
          <a:p>
            <a:pPr marL="990600" lvl="1" indent="-533400">
              <a:buFontTx/>
              <a:buAutoNum type="arabicPeriod"/>
            </a:pP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所有基督的仇敵都在十九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11~21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被消滅了，如果廿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1~6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是描述十九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11~21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以後發生的事，撒但在廿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3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要迷惑誰？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列國已被滅</a:t>
            </a: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﹞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26C3-652F-4ECB-862B-D16E907D5126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死亡與復活</a:t>
            </a:r>
            <a:endParaRPr lang="en-US" altLang="en-US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graphicFrame>
        <p:nvGraphicFramePr>
          <p:cNvPr id="118818" name="Group 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485855"/>
              </p:ext>
            </p:extLst>
          </p:nvPr>
        </p:nvGraphicFramePr>
        <p:xfrm>
          <a:off x="457200" y="1600200"/>
          <a:ext cx="8229600" cy="3916045"/>
        </p:xfrm>
        <a:graphic>
          <a:graphicData uri="http://schemas.openxmlformats.org/drawingml/2006/table">
            <a:tbl>
              <a:tblPr/>
              <a:tblGrid>
                <a:gridCol w="990600"/>
                <a:gridCol w="3581400"/>
                <a:gridCol w="36576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第一次 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第二次 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死亡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身體的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﹝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林前十五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；來九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27﹞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；初次的；普世的 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惡者最後的結局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﹝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啟廿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14~15﹞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；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靈性的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永死；最終的，不可逆的 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復活 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保證不受第二次的死，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靈性的 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身體的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；普世的 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AC6E-3BEE-446B-AFEA-4E4BB55EF53B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死亡與復活</a:t>
            </a:r>
            <a:endParaRPr lang="en-US" altLang="en-US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4400" b="1">
                <a:solidFill>
                  <a:srgbClr val="FFFF00"/>
                </a:solidFill>
                <a:ea typeface="新細明體" pitchFamily="18" charset="-120"/>
              </a:rPr>
              <a:t>義人：</a:t>
            </a:r>
          </a:p>
          <a:p>
            <a:pPr>
              <a:buFontTx/>
              <a:buNone/>
            </a:pPr>
            <a:r>
              <a:rPr lang="zh-TW" altLang="en-US" sz="4400" b="1">
                <a:solidFill>
                  <a:srgbClr val="FFFF00"/>
                </a:solidFill>
                <a:ea typeface="新細明體" pitchFamily="18" charset="-120"/>
              </a:rPr>
              <a:t>一次死二次復活</a:t>
            </a:r>
          </a:p>
          <a:p>
            <a:pPr>
              <a:buFontTx/>
              <a:buNone/>
            </a:pPr>
            <a:endParaRPr lang="zh-TW" altLang="en-US" sz="4400" b="1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zh-TW" altLang="en-US" sz="4400" b="1">
                <a:solidFill>
                  <a:srgbClr val="FFFF00"/>
                </a:solidFill>
                <a:ea typeface="新細明體" pitchFamily="18" charset="-120"/>
              </a:rPr>
              <a:t>惡人：</a:t>
            </a:r>
          </a:p>
          <a:p>
            <a:pPr>
              <a:buFontTx/>
              <a:buNone/>
            </a:pPr>
            <a:r>
              <a:rPr lang="zh-TW" altLang="en-US" sz="4400" b="1">
                <a:solidFill>
                  <a:srgbClr val="FFFF00"/>
                </a:solidFill>
                <a:ea typeface="新細明體" pitchFamily="18" charset="-120"/>
              </a:rPr>
              <a:t>二次死一次復活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《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附錄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》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千禧年觀</a:t>
            </a:r>
            <a:endParaRPr lang="en-US" altLang="zh-TW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zh-TW" altLang="en-US" sz="2800" dirty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千禧年觀會影響我們對於啟廿，乃至整本啟示錄之理解</a:t>
            </a:r>
          </a:p>
          <a:p>
            <a:pPr>
              <a:lnSpc>
                <a:spcPct val="80000"/>
              </a:lnSpc>
            </a:pPr>
            <a:endParaRPr lang="zh-TW" altLang="en-US" sz="3600" dirty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從聖經中，我們知道耶穌基督會兩次降臨地上，第一次以嬰孩的模樣誕生在馬槽裡，目的是為人贖罪捨命；第二次會駕雲從天降臨（可十三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26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），為要完成拯救，審判世人。然而，聖經學者或解經家等對這些事件有不同的看法，主要是對千禧年出現、聖徒被提的時間有不同的看法。</a:t>
            </a:r>
            <a:endParaRPr lang="en-US" altLang="en-US" sz="360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>
                <a:solidFill>
                  <a:srgbClr val="FFFF00"/>
                </a:solidFill>
                <a:ea typeface="新細明體" pitchFamily="18" charset="-120"/>
              </a:rPr>
              <a:t>審判</a:t>
            </a:r>
            <a:r>
              <a:rPr lang="en-US" altLang="zh-TW" sz="48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4800" b="1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sz="4800" b="1" dirty="0">
                <a:solidFill>
                  <a:srgbClr val="FFFF00"/>
                </a:solidFill>
                <a:ea typeface="新細明體" pitchFamily="18" charset="-120"/>
              </a:rPr>
              <a:t>11~15﹞</a:t>
            </a:r>
            <a:endParaRPr lang="en-US" altLang="en-US" sz="48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神的審判權柄已經在啟四和五顯明，神根據祂的屬性與權能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四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1~11﹞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執行審判。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與本段相似的經文；太廿五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31~46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；但七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9~10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；詩七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6~8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，四七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8~9</a:t>
            </a:r>
            <a:endParaRPr lang="en-US" altLang="en-US" sz="36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審判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11~15﹞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神最終的審判應令神的仇敵畏懼，且成為聖徒確據的根據。</a:t>
            </a:r>
          </a:p>
          <a:p>
            <a:pPr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死亡與陰間也被扔在火湖裡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啟廿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14~15﹞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。獸、假先知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十九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10﹞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和魔鬼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廿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10﹞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已在那裡受苦了。林前十五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26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：死亡是最後要摧毀的一個仇敵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林前十五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54~55﹞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，神將吞滅死亡直到永遠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賽廿五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8﹞</a:t>
            </a:r>
            <a:endParaRPr lang="zh-TW" altLang="en-US" sz="36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609600"/>
            <a:ext cx="8686800" cy="5516563"/>
          </a:xfrm>
        </p:spPr>
        <p:txBody>
          <a:bodyPr/>
          <a:lstStyle/>
          <a:p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雙城記的故事繼續，巴比倫結束了，新城開始</a:t>
            </a:r>
          </a:p>
          <a:p>
            <a:pPr>
              <a:buFontTx/>
              <a:buNone/>
            </a:pPr>
            <a:endParaRPr lang="zh-TW" altLang="en-US" sz="3600" b="1" dirty="0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預備：啟示錄廿一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~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廿二：新殿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/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聖所、新約、新以色列、新創造、新天新地新城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新耶路撒冷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﹞</a:t>
            </a:r>
          </a:p>
          <a:p>
            <a:pPr>
              <a:buFontTx/>
              <a:buNone/>
            </a:pPr>
            <a:endParaRPr lang="en-US" altLang="zh-TW" sz="3600" b="1" dirty="0">
              <a:solidFill>
                <a:srgbClr val="FFFF00"/>
              </a:solidFill>
              <a:ea typeface="新細明體" pitchFamily="18" charset="-120"/>
            </a:endParaRPr>
          </a:p>
          <a:p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願我們一同用啟示錄廿二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20</a:t>
            </a:r>
            <a:r>
              <a:rPr lang="zh-TW" altLang="en-US" sz="3600" b="1" dirty="0">
                <a:solidFill>
                  <a:srgbClr val="FFFF00"/>
                </a:solidFill>
                <a:ea typeface="新細明體" pitchFamily="18" charset="-120"/>
              </a:rPr>
              <a:t>禱告：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"</a:t>
            </a:r>
            <a:r>
              <a:rPr lang="zh-TW" altLang="en-US" sz="3600" b="1" dirty="0">
                <a:solidFill>
                  <a:schemeClr val="bg1"/>
                </a:solidFill>
                <a:ea typeface="新細明體" pitchFamily="18" charset="-120"/>
              </a:rPr>
              <a:t>主耶穌啊，我願你來！</a:t>
            </a:r>
            <a:r>
              <a:rPr lang="en-US" altLang="zh-TW" sz="3600" b="1" dirty="0">
                <a:solidFill>
                  <a:srgbClr val="FFFF00"/>
                </a:solidFill>
                <a:ea typeface="新細明體" pitchFamily="18" charset="-120"/>
              </a:rPr>
              <a:t>"</a:t>
            </a:r>
            <a:endParaRPr lang="en-US" altLang="en-US" sz="36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26C3-652F-4ECB-862B-D16E907D5126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381000"/>
            <a:ext cx="8229600" cy="5745163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複習：</a:t>
            </a:r>
          </a:p>
          <a:p>
            <a:pPr>
              <a:buFontTx/>
              <a:buNone/>
            </a:pP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截至目前為止的學習。啟示錄總結了整本舊新約，提供了</a:t>
            </a:r>
            <a:r>
              <a:rPr lang="zh-TW" altLang="en-US" b="1" dirty="0">
                <a:solidFill>
                  <a:srgbClr val="FF0066"/>
                </a:solidFill>
                <a:ea typeface="新細明體" pitchFamily="18" charset="-120"/>
              </a:rPr>
              <a:t>在耶穌基督裡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解經的鑰匙，光照我們目前的生命光景，警誡我們</a:t>
            </a:r>
            <a:r>
              <a:rPr lang="zh-TW" altLang="en-US" b="1" dirty="0">
                <a:solidFill>
                  <a:srgbClr val="FF0066"/>
                </a:solidFill>
                <a:ea typeface="新細明體" pitchFamily="18" charset="-120"/>
              </a:rPr>
              <a:t>拜偶像的危險</a:t>
            </a: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，助我們看清仇敵的真面目，看見神的榮耀聖潔大能，確信基督已經得勝，預備信徒為主受苦見證</a:t>
            </a:r>
            <a:r>
              <a:rPr lang="en-US" altLang="zh-TW" b="1" dirty="0">
                <a:solidFill>
                  <a:srgbClr val="FFFF00"/>
                </a:solidFill>
                <a:ea typeface="新細明體" pitchFamily="18" charset="-120"/>
              </a:rPr>
              <a:t>…</a:t>
            </a:r>
          </a:p>
          <a:p>
            <a:endParaRPr lang="en-US" altLang="zh-TW" b="1" dirty="0">
              <a:solidFill>
                <a:srgbClr val="FFFF00"/>
              </a:solidFill>
              <a:ea typeface="新細明體" pitchFamily="18" charset="-120"/>
            </a:endParaRPr>
          </a:p>
          <a:p>
            <a:pPr algn="ctr">
              <a:buFontTx/>
              <a:buNone/>
            </a:pPr>
            <a:r>
              <a:rPr lang="zh-TW" altLang="en-US" b="1" dirty="0" smtClean="0">
                <a:solidFill>
                  <a:srgbClr val="FFFF00"/>
                </a:solidFill>
                <a:ea typeface="新細明體" pitchFamily="18" charset="-120"/>
              </a:rPr>
              <a:t>預備：</a:t>
            </a:r>
            <a:endParaRPr lang="zh-TW" altLang="en-US" b="1" dirty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buFontTx/>
              <a:buNone/>
            </a:pPr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廿一章	新耶路撒冷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26C3-652F-4ECB-862B-D16E907D5126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>
                <a:solidFill>
                  <a:srgbClr val="FFFF00"/>
                </a:solidFill>
                <a:ea typeface="新細明體" pitchFamily="18" charset="-120"/>
              </a:rPr>
              <a:t>歷史的前千禧年派</a:t>
            </a:r>
            <a:endParaRPr lang="en-US" altLang="zh-TW" sz="4800" b="1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基督來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, 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已死的信徒復活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, 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未死的信徒被改變 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一起在空中與主相見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再一起回到地上建立千禧年國度治理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1000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年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, 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撒但放出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, 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欺騙各國 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, 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歌革、瑪各大戰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.…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白色大寶</a:t>
            </a:r>
            <a:r>
              <a:rPr lang="zh-TW" altLang="en-US" sz="3600" dirty="0" smtClean="0">
                <a:solidFill>
                  <a:srgbClr val="FFFF00"/>
                </a:solidFill>
                <a:ea typeface="新細明體" pitchFamily="18" charset="-120"/>
              </a:rPr>
              <a:t>座</a:t>
            </a:r>
            <a:endParaRPr lang="zh-TW" altLang="en-US" sz="3600" dirty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但：啟廿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1~6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；林前十五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23~24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如何解釋？已死之人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原已享受與主同在的居間狀態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﹞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活過來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  <a:sym typeface="Wingdings" pitchFamily="2" charset="2"/>
              </a:rPr>
              <a:t>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到地上，經歷大災難；基督必須來又住在地上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﹝</a:t>
            </a:r>
            <a:r>
              <a:rPr lang="zh-TW" altLang="en-US" sz="3600" dirty="0">
                <a:solidFill>
                  <a:srgbClr val="FFFF00"/>
                </a:solidFill>
                <a:ea typeface="新細明體" pitchFamily="18" charset="-120"/>
              </a:rPr>
              <a:t>聖經是說基督在完全榮耀中而來！</a:t>
            </a:r>
            <a:r>
              <a:rPr lang="en-US" altLang="zh-TW" sz="3600" dirty="0">
                <a:solidFill>
                  <a:srgbClr val="FFFF00"/>
                </a:solidFill>
                <a:ea typeface="新細明體" pitchFamily="18" charset="-120"/>
              </a:rPr>
              <a:t>﹞</a:t>
            </a:r>
            <a:endParaRPr lang="en-US" altLang="en-US" sz="3600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時代論前千禧年派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 </a:t>
            </a: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90136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0678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千禧年開始之前會有七年大災難。基督會在大災難開始時、中期或完結時，第二次降臨地上。千禧年就是基督在地上建立國度一千年。千禧年完結後，隨即會有死人復活、白色大寶座審判，之後新天新地開始</a:t>
            </a: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。</a:t>
            </a:r>
            <a:endParaRPr lang="zh-TW" altLang="en-US" dirty="0">
              <a:solidFill>
                <a:srgbClr val="FFFF00"/>
              </a:solidFill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這派對被提的時間有三種看法：</a:t>
            </a:r>
            <a:b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</a:b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1. 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災前被提論：指信徒不會經過大災難，他們在大災難開始之前已經被提到天上去，與主同在了。</a:t>
            </a:r>
            <a:b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</a:b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2. 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災中被提論：指信徒會經過三年半的大災難，然後被提。</a:t>
            </a:r>
            <a:b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</a:br>
            <a:r>
              <a:rPr lang="en-US" altLang="zh-TW" dirty="0">
                <a:solidFill>
                  <a:srgbClr val="FFFF00"/>
                </a:solidFill>
                <a:ea typeface="新細明體" pitchFamily="18" charset="-120"/>
              </a:rPr>
              <a:t>3. 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災後被提論：指信徒會經過七年的大災難，然後才被提</a:t>
            </a:r>
            <a:r>
              <a:rPr lang="zh-TW" altLang="en-US" sz="2800" b="1" dirty="0">
                <a:solidFill>
                  <a:srgbClr val="FFFF00"/>
                </a:solidFill>
                <a:ea typeface="新細明體" pitchFamily="18" charset="-120"/>
              </a:rPr>
              <a:t>。 </a:t>
            </a:r>
            <a:endParaRPr lang="en-US" altLang="en-US" sz="2800" b="1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前千禧年派：災前被提論</a:t>
            </a:r>
            <a:b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</a:br>
            <a:r>
              <a:rPr lang="zh-TW" altLang="en-US" sz="3200" b="1" dirty="0">
                <a:solidFill>
                  <a:srgbClr val="FFFF00"/>
                </a:solidFill>
                <a:ea typeface="新細明體" pitchFamily="18" charset="-120"/>
              </a:rPr>
              <a:t>帖前四</a:t>
            </a:r>
            <a:r>
              <a:rPr lang="en-US" altLang="zh-TW" sz="3200" b="1" dirty="0">
                <a:solidFill>
                  <a:srgbClr val="FFFF00"/>
                </a:solidFill>
                <a:ea typeface="新細明體" pitchFamily="18" charset="-120"/>
              </a:rPr>
              <a:t>15~17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 </a:t>
            </a:r>
            <a:endParaRPr lang="en-US" altLang="en-US" sz="4000" dirty="0">
              <a:solidFill>
                <a:srgbClr val="FFFF00"/>
              </a:solidFill>
            </a:endParaRPr>
          </a:p>
        </p:txBody>
      </p:sp>
      <p:pic>
        <p:nvPicPr>
          <p:cNvPr id="58374" name="Picture 6" descr="0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362200"/>
            <a:ext cx="883920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前千禧年派：災中被提論</a:t>
            </a:r>
            <a:b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</a:br>
            <a:r>
              <a:rPr lang="zh-TW" altLang="en-US" sz="3200" b="1" dirty="0">
                <a:solidFill>
                  <a:srgbClr val="FFFF00"/>
                </a:solidFill>
                <a:ea typeface="新細明體" pitchFamily="18" charset="-120"/>
              </a:rPr>
              <a:t>帖前五</a:t>
            </a:r>
            <a:r>
              <a:rPr lang="en-US" altLang="zh-TW" sz="3200" b="1" dirty="0">
                <a:solidFill>
                  <a:srgbClr val="FFFF00"/>
                </a:solidFill>
                <a:ea typeface="新細明體" pitchFamily="18" charset="-120"/>
              </a:rPr>
              <a:t>3</a:t>
            </a:r>
            <a:r>
              <a:rPr lang="en-US" altLang="zh-TW" sz="4000" dirty="0">
                <a:solidFill>
                  <a:srgbClr val="FFFF00"/>
                </a:solidFill>
                <a:ea typeface="新細明體" pitchFamily="18" charset="-120"/>
              </a:rPr>
              <a:t> </a:t>
            </a:r>
            <a:endParaRPr lang="en-US" altLang="en-US" sz="4000" dirty="0">
              <a:solidFill>
                <a:srgbClr val="FFFF00"/>
              </a:solidFill>
            </a:endParaRPr>
          </a:p>
        </p:txBody>
      </p:sp>
      <p:pic>
        <p:nvPicPr>
          <p:cNvPr id="9220" name="Picture 4" descr="0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86000"/>
            <a:ext cx="9144000" cy="345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前千禧年派：災後被提論</a:t>
            </a:r>
            <a:b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</a:br>
            <a:r>
              <a:rPr lang="zh-TW" altLang="en-US" sz="4000" b="1" dirty="0">
                <a:solidFill>
                  <a:srgbClr val="FFFF00"/>
                </a:solidFill>
                <a:ea typeface="新細明體" pitchFamily="18" charset="-120"/>
              </a:rPr>
              <a:t> </a:t>
            </a:r>
            <a:r>
              <a:rPr lang="zh-TW" altLang="en-US" sz="3200" b="1" dirty="0">
                <a:solidFill>
                  <a:srgbClr val="FFFF00"/>
                </a:solidFill>
                <a:ea typeface="新細明體" pitchFamily="18" charset="-120"/>
              </a:rPr>
              <a:t>帖後一</a:t>
            </a:r>
            <a:r>
              <a:rPr lang="en-US" altLang="zh-TW" sz="3200" b="1" dirty="0">
                <a:solidFill>
                  <a:srgbClr val="FFFF00"/>
                </a:solidFill>
                <a:ea typeface="新細明體" pitchFamily="18" charset="-120"/>
              </a:rPr>
              <a:t>7~9</a:t>
            </a:r>
            <a:endParaRPr lang="en-US" altLang="en-US" sz="3200" b="1" dirty="0">
              <a:solidFill>
                <a:srgbClr val="FFFF00"/>
              </a:solidFill>
            </a:endParaRPr>
          </a:p>
        </p:txBody>
      </p:sp>
      <p:pic>
        <p:nvPicPr>
          <p:cNvPr id="11268" name="Picture 4" descr="0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52600"/>
            <a:ext cx="9144000" cy="4173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FF00"/>
                </a:solidFill>
                <a:ea typeface="新細明體" pitchFamily="18" charset="-120"/>
              </a:rPr>
              <a:t>後千禧年派</a:t>
            </a:r>
            <a:r>
              <a:rPr lang="zh-TW" altLang="en-US" dirty="0">
                <a:solidFill>
                  <a:srgbClr val="FFFF00"/>
                </a:solidFill>
                <a:ea typeface="新細明體" pitchFamily="18" charset="-120"/>
              </a:rPr>
              <a:t> </a:t>
            </a:r>
            <a:endParaRPr lang="en-US" altLang="en-US" dirty="0">
              <a:solidFill>
                <a:srgbClr val="FFFF00"/>
              </a:solidFill>
            </a:endParaRPr>
          </a:p>
        </p:txBody>
      </p:sp>
      <p:pic>
        <p:nvPicPr>
          <p:cNvPr id="13316" name="Picture 4" descr="0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76400"/>
            <a:ext cx="9144000" cy="4173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E37B-74E9-4EE9-B0D1-CF3648056B8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2721</Words>
  <Application>Microsoft Office PowerPoint</Application>
  <PresentationFormat>On-screen Show (4:3)</PresentationFormat>
  <Paragraphs>196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啟示錄精要</vt:lpstr>
      <vt:lpstr>複習</vt:lpstr>
      <vt:lpstr>《附錄》千禧年觀</vt:lpstr>
      <vt:lpstr>歷史的前千禧年派</vt:lpstr>
      <vt:lpstr>時代論前千禧年派 </vt:lpstr>
      <vt:lpstr>前千禧年派：災前被提論 帖前四15~17 </vt:lpstr>
      <vt:lpstr>前千禧年派：災中被提論 帖前五3 </vt:lpstr>
      <vt:lpstr>前千禧年派：災後被提論  帖後一7~9</vt:lpstr>
      <vt:lpstr>後千禧年派 </vt:lpstr>
      <vt:lpstr>無千禧年派  ﹝此圖有誤導性﹞</vt:lpstr>
      <vt:lpstr>歷史前千禧年派</vt:lpstr>
      <vt:lpstr>時代論前千禧年派</vt:lpstr>
      <vt:lpstr>後千禧年派</vt:lpstr>
      <vt:lpstr>無千禧年派</vt:lpstr>
      <vt:lpstr>每一派都同意的事</vt:lpstr>
      <vt:lpstr>撒但的結局﹝廿1~10﹞ </vt:lpstr>
      <vt:lpstr>撒但被捆綁﹝廿1~3﹞ ：</vt:lpstr>
      <vt:lpstr>撒但被捆綁﹝廿1~3﹞ ：</vt:lpstr>
      <vt:lpstr>撒但被捆綁﹝廿1~3﹞ ：</vt:lpstr>
      <vt:lpstr>撒但被捆綁﹝廿1~3﹞ ：</vt:lpstr>
      <vt:lpstr>撒但被捆綁﹝廿1~3﹞ ：</vt:lpstr>
      <vt:lpstr>廿1~6與十二7~11平行</vt:lpstr>
      <vt:lpstr>千禧年的統治﹝廿4~6﹞</vt:lpstr>
      <vt:lpstr>千禧年的統治﹝廿4~6﹞ ：</vt:lpstr>
      <vt:lpstr>千禧年的統治﹝廿4~6﹞ ：</vt:lpstr>
      <vt:lpstr>千禧年的統治﹝廿4~6﹞ ：</vt:lpstr>
      <vt:lpstr>PowerPoint Presentation</vt:lpstr>
      <vt:lpstr>死亡與復活</vt:lpstr>
      <vt:lpstr>死亡與復活</vt:lpstr>
      <vt:lpstr>審判﹝廿11~15﹞</vt:lpstr>
      <vt:lpstr>審判﹝廿11~15﹞</vt:lpstr>
      <vt:lpstr>PowerPoint Presentation</vt:lpstr>
      <vt:lpstr>PowerPoint Presentation</vt:lpstr>
    </vt:vector>
  </TitlesOfParts>
  <Company> STEMI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syou</dc:creator>
  <cp:lastModifiedBy> Pei Tsai</cp:lastModifiedBy>
  <cp:revision>41</cp:revision>
  <cp:lastPrinted>2015-02-24T02:34:22Z</cp:lastPrinted>
  <dcterms:created xsi:type="dcterms:W3CDTF">2011-12-09T03:32:41Z</dcterms:created>
  <dcterms:modified xsi:type="dcterms:W3CDTF">2015-02-24T02:43:21Z</dcterms:modified>
</cp:coreProperties>
</file>